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6" r:id="rId3"/>
    <p:sldId id="273" r:id="rId4"/>
    <p:sldId id="288" r:id="rId5"/>
    <p:sldId id="309" r:id="rId6"/>
    <p:sldId id="267" r:id="rId7"/>
    <p:sldId id="289" r:id="rId8"/>
    <p:sldId id="316" r:id="rId9"/>
    <p:sldId id="311" r:id="rId10"/>
    <p:sldId id="312" r:id="rId11"/>
    <p:sldId id="313" r:id="rId12"/>
    <p:sldId id="314" r:id="rId13"/>
    <p:sldId id="302" r:id="rId14"/>
    <p:sldId id="317" r:id="rId15"/>
  </p:sldIdLst>
  <p:sldSz cx="12192000" cy="6858000"/>
  <p:notesSz cx="6797675" cy="9926638"/>
  <p:photoAlbum/>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6" d="100"/>
          <a:sy n="106" d="100"/>
        </p:scale>
        <p:origin x="756" y="96"/>
      </p:cViewPr>
      <p:guideLst>
        <p:guide orient="horz" pos="220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752EB47-F41B-4FC9-BB2E-FDE4DF4F56AD}" type="datetimeFigureOut">
              <a:rPr lang="it-IT" smtClean="0"/>
              <a:t>30/05/2025</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B4531FA-4D51-42FF-9572-37C9765A1C4D}" type="slidenum">
              <a:rPr lang="it-IT" smtClean="0"/>
              <a:t>‹N›</a:t>
            </a:fld>
            <a:endParaRPr lang="it-IT"/>
          </a:p>
        </p:txBody>
      </p:sp>
    </p:spTree>
    <p:extLst>
      <p:ext uri="{BB962C8B-B14F-4D97-AF65-F5344CB8AC3E}">
        <p14:creationId xmlns:p14="http://schemas.microsoft.com/office/powerpoint/2010/main" val="3887828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1</a:t>
            </a:fld>
            <a:endParaRPr lang="it-IT"/>
          </a:p>
        </p:txBody>
      </p:sp>
    </p:spTree>
    <p:extLst>
      <p:ext uri="{BB962C8B-B14F-4D97-AF65-F5344CB8AC3E}">
        <p14:creationId xmlns:p14="http://schemas.microsoft.com/office/powerpoint/2010/main" val="2868727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2</a:t>
            </a:fld>
            <a:endParaRPr lang="it-IT"/>
          </a:p>
        </p:txBody>
      </p:sp>
    </p:spTree>
    <p:extLst>
      <p:ext uri="{BB962C8B-B14F-4D97-AF65-F5344CB8AC3E}">
        <p14:creationId xmlns:p14="http://schemas.microsoft.com/office/powerpoint/2010/main" val="272633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3</a:t>
            </a:fld>
            <a:endParaRPr lang="it-IT"/>
          </a:p>
        </p:txBody>
      </p:sp>
    </p:spTree>
    <p:extLst>
      <p:ext uri="{BB962C8B-B14F-4D97-AF65-F5344CB8AC3E}">
        <p14:creationId xmlns:p14="http://schemas.microsoft.com/office/powerpoint/2010/main" val="2910218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4</a:t>
            </a:fld>
            <a:endParaRPr lang="it-IT"/>
          </a:p>
        </p:txBody>
      </p:sp>
    </p:spTree>
    <p:extLst>
      <p:ext uri="{BB962C8B-B14F-4D97-AF65-F5344CB8AC3E}">
        <p14:creationId xmlns:p14="http://schemas.microsoft.com/office/powerpoint/2010/main" val="1474571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5</a:t>
            </a:fld>
            <a:endParaRPr lang="it-IT"/>
          </a:p>
        </p:txBody>
      </p:sp>
    </p:spTree>
    <p:extLst>
      <p:ext uri="{BB962C8B-B14F-4D97-AF65-F5344CB8AC3E}">
        <p14:creationId xmlns:p14="http://schemas.microsoft.com/office/powerpoint/2010/main" val="490755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6</a:t>
            </a:fld>
            <a:endParaRPr lang="it-IT"/>
          </a:p>
        </p:txBody>
      </p:sp>
    </p:spTree>
    <p:extLst>
      <p:ext uri="{BB962C8B-B14F-4D97-AF65-F5344CB8AC3E}">
        <p14:creationId xmlns:p14="http://schemas.microsoft.com/office/powerpoint/2010/main" val="386868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7</a:t>
            </a:fld>
            <a:endParaRPr lang="it-IT"/>
          </a:p>
        </p:txBody>
      </p:sp>
    </p:spTree>
    <p:extLst>
      <p:ext uri="{BB962C8B-B14F-4D97-AF65-F5344CB8AC3E}">
        <p14:creationId xmlns:p14="http://schemas.microsoft.com/office/powerpoint/2010/main" val="364968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8</a:t>
            </a:fld>
            <a:endParaRPr lang="it-IT"/>
          </a:p>
        </p:txBody>
      </p:sp>
    </p:spTree>
    <p:extLst>
      <p:ext uri="{BB962C8B-B14F-4D97-AF65-F5344CB8AC3E}">
        <p14:creationId xmlns:p14="http://schemas.microsoft.com/office/powerpoint/2010/main" val="1835163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9</a:t>
            </a:fld>
            <a:endParaRPr lang="it-IT"/>
          </a:p>
        </p:txBody>
      </p:sp>
    </p:spTree>
    <p:extLst>
      <p:ext uri="{BB962C8B-B14F-4D97-AF65-F5344CB8AC3E}">
        <p14:creationId xmlns:p14="http://schemas.microsoft.com/office/powerpoint/2010/main" val="1183749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10</a:t>
            </a:fld>
            <a:endParaRPr lang="it-IT"/>
          </a:p>
        </p:txBody>
      </p:sp>
    </p:spTree>
    <p:extLst>
      <p:ext uri="{BB962C8B-B14F-4D97-AF65-F5344CB8AC3E}">
        <p14:creationId xmlns:p14="http://schemas.microsoft.com/office/powerpoint/2010/main" val="4244286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11</a:t>
            </a:fld>
            <a:endParaRPr lang="it-IT"/>
          </a:p>
        </p:txBody>
      </p:sp>
    </p:spTree>
    <p:extLst>
      <p:ext uri="{BB962C8B-B14F-4D97-AF65-F5344CB8AC3E}">
        <p14:creationId xmlns:p14="http://schemas.microsoft.com/office/powerpoint/2010/main" val="3989519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12</a:t>
            </a:fld>
            <a:endParaRPr lang="it-IT"/>
          </a:p>
        </p:txBody>
      </p:sp>
    </p:spTree>
    <p:extLst>
      <p:ext uri="{BB962C8B-B14F-4D97-AF65-F5344CB8AC3E}">
        <p14:creationId xmlns:p14="http://schemas.microsoft.com/office/powerpoint/2010/main" val="2946893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B4531FA-4D51-42FF-9572-37C9765A1C4D}" type="slidenum">
              <a:rPr lang="it-IT" smtClean="0"/>
              <a:t>13</a:t>
            </a:fld>
            <a:endParaRPr lang="it-IT"/>
          </a:p>
        </p:txBody>
      </p:sp>
    </p:spTree>
    <p:extLst>
      <p:ext uri="{BB962C8B-B14F-4D97-AF65-F5344CB8AC3E}">
        <p14:creationId xmlns:p14="http://schemas.microsoft.com/office/powerpoint/2010/main" val="3324291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38BD4-BF79-A985-EBF7-E9E758FE85B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F1885EA-A529-7894-9CEE-9DD83677B7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1B661E3-B8C7-6D65-3B05-F325A964DAB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B8C6187-46FB-A73B-A419-28A32058B8E5}"/>
              </a:ext>
            </a:extLst>
          </p:cNvPr>
          <p:cNvSpPr>
            <a:spLocks noGrp="1"/>
          </p:cNvSpPr>
          <p:nvPr>
            <p:ph type="sldNum" sz="quarter" idx="5"/>
          </p:nvPr>
        </p:nvSpPr>
        <p:spPr/>
        <p:txBody>
          <a:bodyPr/>
          <a:lstStyle/>
          <a:p>
            <a:fld id="{2B4531FA-4D51-42FF-9572-37C9765A1C4D}" type="slidenum">
              <a:rPr lang="it-IT" smtClean="0"/>
              <a:t>14</a:t>
            </a:fld>
            <a:endParaRPr lang="it-IT"/>
          </a:p>
        </p:txBody>
      </p:sp>
    </p:spTree>
    <p:extLst>
      <p:ext uri="{BB962C8B-B14F-4D97-AF65-F5344CB8AC3E}">
        <p14:creationId xmlns:p14="http://schemas.microsoft.com/office/powerpoint/2010/main" val="124511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E55D11-C70D-2D03-206E-FED5522A44E3}"/>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1D918189-576D-F4AB-79D3-4FFF87E64A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BF064BA-5A01-D5CF-08A7-A9882258B413}"/>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5" name="Segnaposto piè di pagina 4">
            <a:extLst>
              <a:ext uri="{FF2B5EF4-FFF2-40B4-BE49-F238E27FC236}">
                <a16:creationId xmlns:a16="http://schemas.microsoft.com/office/drawing/2014/main" id="{1AA3D688-3C33-61A5-EDCC-5879098108F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D2409C1-BD8A-8BD2-543D-486CA2B92578}"/>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3224884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9771D8-2BC4-2F35-FD6B-B23CEB5837C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4195DC2-6012-FE58-2734-021114B53A36}"/>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8F83F85-1E74-AAFE-C907-A76FE9E2C509}"/>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5" name="Segnaposto piè di pagina 4">
            <a:extLst>
              <a:ext uri="{FF2B5EF4-FFF2-40B4-BE49-F238E27FC236}">
                <a16:creationId xmlns:a16="http://schemas.microsoft.com/office/drawing/2014/main" id="{EECBD674-7ACF-823D-2926-ACEE75EA83E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588FC61-8CBD-1825-495E-0E37928CB678}"/>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1063154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04C028-DFA9-8953-8BED-B3DB789D605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FC934EB-F927-4D80-7C6A-ACFB17FC17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D804133-9DA5-306B-9DCF-AEA9D8335289}"/>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5" name="Segnaposto piè di pagina 4">
            <a:extLst>
              <a:ext uri="{FF2B5EF4-FFF2-40B4-BE49-F238E27FC236}">
                <a16:creationId xmlns:a16="http://schemas.microsoft.com/office/drawing/2014/main" id="{FE3AE070-82A0-9D83-D6DA-D8FA20E2113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69E137E-427E-2CD8-F702-A1EACB39B11C}"/>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2050959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781483-62A8-084A-9247-565E0A030905}"/>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AEBC5E8-C2E9-0A01-CCB3-FAA3ADDD0DE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0CC0A35F-D16C-374E-E39B-705549DBDFF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5362D3A-B897-B0A1-4E6F-25490FEEB5DE}"/>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6" name="Segnaposto piè di pagina 5">
            <a:extLst>
              <a:ext uri="{FF2B5EF4-FFF2-40B4-BE49-F238E27FC236}">
                <a16:creationId xmlns:a16="http://schemas.microsoft.com/office/drawing/2014/main" id="{668ED3DC-4B33-C40B-5226-8F0AF531BCB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CF611886-9F24-FBD6-316C-131513D2DB3F}"/>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3228852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CBE809-C5B4-0339-E750-A3AEC20A3E9A}"/>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2DD689E-B505-6513-E5C5-5E774E4E3E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CAE5219E-B643-EDB9-2121-9B556633643F}"/>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01DE2E0-6356-32BC-80C8-C76CC4FDC0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CABA6F1-C40D-B98C-F222-A6DD224FD452}"/>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C6E2C047-708E-F931-3779-EA0458875125}"/>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8" name="Segnaposto piè di pagina 7">
            <a:extLst>
              <a:ext uri="{FF2B5EF4-FFF2-40B4-BE49-F238E27FC236}">
                <a16:creationId xmlns:a16="http://schemas.microsoft.com/office/drawing/2014/main" id="{77440784-3E21-53F1-682E-42CFEE2F96B9}"/>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9BCBFF12-D35A-ED69-2DBE-2C77CBC43623}"/>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2938473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185599-8DF3-5C29-48CB-7434103971CA}"/>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08E09BC4-45A1-A6D6-ED7E-2686B56C5C6A}"/>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4" name="Segnaposto piè di pagina 3">
            <a:extLst>
              <a:ext uri="{FF2B5EF4-FFF2-40B4-BE49-F238E27FC236}">
                <a16:creationId xmlns:a16="http://schemas.microsoft.com/office/drawing/2014/main" id="{FFFF86B3-AC68-9BBA-5322-ED5C402B30B4}"/>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141A85CB-8D0F-ACDA-9CF1-16A65F6A4FB3}"/>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308825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4F8336B4-BE70-42A7-18DA-2E0BC85FF69C}"/>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3" name="Segnaposto piè di pagina 2">
            <a:extLst>
              <a:ext uri="{FF2B5EF4-FFF2-40B4-BE49-F238E27FC236}">
                <a16:creationId xmlns:a16="http://schemas.microsoft.com/office/drawing/2014/main" id="{787A5246-971D-614C-4DA3-C0D200F1C2C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140B4188-2240-5BA5-F91F-FBBE0368387C}"/>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397148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831CEF-9F9F-17B0-69E7-136C41B745C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8BA90D8-FA3D-D6A2-1B44-A8EDA6B63F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200810E-06ED-5C88-2E97-80CA80A0B6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049B003-1ADB-CBFB-5DF6-3DEE617278CE}"/>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6" name="Segnaposto piè di pagina 5">
            <a:extLst>
              <a:ext uri="{FF2B5EF4-FFF2-40B4-BE49-F238E27FC236}">
                <a16:creationId xmlns:a16="http://schemas.microsoft.com/office/drawing/2014/main" id="{D723C27A-8769-CEEB-C6FD-395C0F86CD2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08B334F-2452-4473-A57D-310C9B8E0A10}"/>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2678415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4F637E0-982A-5888-6B85-489B363AFEE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FAA505B-A8F1-A862-3FAE-CA9D0A8E4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F18A84A-1E30-2AE0-151B-9F53EF539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818DF74-79B2-E25B-5A8C-155A13F0E14A}"/>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6" name="Segnaposto piè di pagina 5">
            <a:extLst>
              <a:ext uri="{FF2B5EF4-FFF2-40B4-BE49-F238E27FC236}">
                <a16:creationId xmlns:a16="http://schemas.microsoft.com/office/drawing/2014/main" id="{35A5F29E-D2C1-4529-7B58-85912BD49C2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BC90536-6DCB-D087-86F8-B5D409797365}"/>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3995117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20AC6B-2C86-BDCE-0A98-8A7F62960F6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C290109-994F-81B8-FA9E-AF43D013A19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BBA4867-BBB8-CB46-68DA-1C9D44F4BD1C}"/>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5" name="Segnaposto piè di pagina 4">
            <a:extLst>
              <a:ext uri="{FF2B5EF4-FFF2-40B4-BE49-F238E27FC236}">
                <a16:creationId xmlns:a16="http://schemas.microsoft.com/office/drawing/2014/main" id="{884E20F8-95C4-C314-E70F-6F89D86E99A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DAD1400-CF5F-4CFB-25FE-BCDE31103308}"/>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3267704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38DF173-FD6E-ED5C-73A8-ED14C7BBF71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074FB1B-BC25-9798-A4F1-1D83AA81B644}"/>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5AFA8B3-DC6D-A57D-6065-8C042C20D015}"/>
              </a:ext>
            </a:extLst>
          </p:cNvPr>
          <p:cNvSpPr>
            <a:spLocks noGrp="1"/>
          </p:cNvSpPr>
          <p:nvPr>
            <p:ph type="dt" sz="half" idx="10"/>
          </p:nvPr>
        </p:nvSpPr>
        <p:spPr/>
        <p:txBody>
          <a:bodyPr/>
          <a:lstStyle/>
          <a:p>
            <a:fld id="{5C906AA9-A147-4B3E-89B7-D0D7DB0B29DB}" type="datetimeFigureOut">
              <a:rPr lang="it-IT" smtClean="0"/>
              <a:t>30/05/2025</a:t>
            </a:fld>
            <a:endParaRPr lang="it-IT"/>
          </a:p>
        </p:txBody>
      </p:sp>
      <p:sp>
        <p:nvSpPr>
          <p:cNvPr id="5" name="Segnaposto piè di pagina 4">
            <a:extLst>
              <a:ext uri="{FF2B5EF4-FFF2-40B4-BE49-F238E27FC236}">
                <a16:creationId xmlns:a16="http://schemas.microsoft.com/office/drawing/2014/main" id="{CD5F0B9C-45C2-A87A-22BA-34F5ED0BAA5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482F534-ABEC-5B99-9257-072AE8FF35B3}"/>
              </a:ext>
            </a:extLst>
          </p:cNvPr>
          <p:cNvSpPr>
            <a:spLocks noGrp="1"/>
          </p:cNvSpPr>
          <p:nvPr>
            <p:ph type="sldNum" sz="quarter" idx="12"/>
          </p:nvPr>
        </p:nvSpPr>
        <p:spPr/>
        <p:txBody>
          <a:bodyPr/>
          <a:lstStyle/>
          <a:p>
            <a:fld id="{C0FC809E-FC69-4080-ACE0-EC21C297A435}" type="slidenum">
              <a:rPr lang="it-IT" smtClean="0"/>
              <a:t>‹N›</a:t>
            </a:fld>
            <a:endParaRPr lang="it-IT"/>
          </a:p>
        </p:txBody>
      </p:sp>
    </p:spTree>
    <p:extLst>
      <p:ext uri="{BB962C8B-B14F-4D97-AF65-F5344CB8AC3E}">
        <p14:creationId xmlns:p14="http://schemas.microsoft.com/office/powerpoint/2010/main" val="771210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FA62131F-DC0F-3124-6405-8B00B77155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9C33E81-06AE-7524-E795-78D826465D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6CE1379-327D-D40D-F15F-320D6F1BFC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06AA9-A147-4B3E-89B7-D0D7DB0B29DB}" type="datetimeFigureOut">
              <a:rPr lang="it-IT" smtClean="0"/>
              <a:t>30/05/2025</a:t>
            </a:fld>
            <a:endParaRPr lang="it-IT"/>
          </a:p>
        </p:txBody>
      </p:sp>
      <p:sp>
        <p:nvSpPr>
          <p:cNvPr id="5" name="Segnaposto piè di pagina 4">
            <a:extLst>
              <a:ext uri="{FF2B5EF4-FFF2-40B4-BE49-F238E27FC236}">
                <a16:creationId xmlns:a16="http://schemas.microsoft.com/office/drawing/2014/main" id="{EC4EDC97-0B3F-3C11-321F-E6BECF7CE0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B39ADE0C-DB36-A9ED-9956-5B398A82A6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FC809E-FC69-4080-ACE0-EC21C297A435}" type="slidenum">
              <a:rPr lang="it-IT" smtClean="0"/>
              <a:t>‹N›</a:t>
            </a:fld>
            <a:endParaRPr lang="it-IT"/>
          </a:p>
        </p:txBody>
      </p:sp>
    </p:spTree>
    <p:extLst>
      <p:ext uri="{BB962C8B-B14F-4D97-AF65-F5344CB8AC3E}">
        <p14:creationId xmlns:p14="http://schemas.microsoft.com/office/powerpoint/2010/main" val="109548113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6000">
              <a:srgbClr val="FFC000"/>
            </a:gs>
            <a:gs pos="100000">
              <a:schemeClr val="accent2">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EEF4C5AF-92C3-FC78-DD97-B88AB66A4AA9}"/>
              </a:ext>
            </a:extLst>
          </p:cNvPr>
          <p:cNvSpPr/>
          <p:nvPr/>
        </p:nvSpPr>
        <p:spPr>
          <a:xfrm>
            <a:off x="635997" y="878287"/>
            <a:ext cx="10722428" cy="4247317"/>
          </a:xfrm>
          <a:prstGeom prst="rect">
            <a:avLst/>
          </a:prstGeom>
          <a:noFill/>
        </p:spPr>
        <p:txBody>
          <a:bodyPr wrap="square" lIns="91440" tIns="45720" rIns="91440" bIns="45720">
            <a:spAutoFit/>
          </a:bodyPr>
          <a:lstStyle/>
          <a:p>
            <a:pPr algn="ctr"/>
            <a:r>
              <a:rPr lang="it-IT" sz="5400" b="1" i="0" dirty="0">
                <a:solidFill>
                  <a:srgbClr val="1E3250"/>
                </a:solidFill>
                <a:effectLst/>
                <a:latin typeface="Verdana" panose="020B0604030504040204" pitchFamily="34" charset="0"/>
              </a:rPr>
              <a:t>LE LINEE DI INDIRIZZO FAMLI</a:t>
            </a:r>
            <a:br>
              <a:rPr lang="it-IT" sz="5400" dirty="0"/>
            </a:br>
            <a:r>
              <a:rPr lang="it-IT" sz="5400" b="1" i="0" dirty="0">
                <a:solidFill>
                  <a:srgbClr val="1E3250"/>
                </a:solidFill>
                <a:effectLst/>
                <a:latin typeface="Verdana" panose="020B0604030504040204" pitchFamily="34" charset="0"/>
              </a:rPr>
              <a:t>PER UNA METODOLOGIA CONDIVISA</a:t>
            </a:r>
            <a:br>
              <a:rPr lang="it-IT" sz="5400" dirty="0"/>
            </a:br>
            <a:r>
              <a:rPr lang="it-IT" sz="5400" b="1" i="0" dirty="0">
                <a:solidFill>
                  <a:srgbClr val="1E3250"/>
                </a:solidFill>
                <a:effectLst/>
                <a:latin typeface="Verdana" panose="020B0604030504040204" pitchFamily="34" charset="0"/>
              </a:rPr>
              <a:t>DELL'ATP EX 696 BIS</a:t>
            </a:r>
            <a:endParaRPr lang="it-IT" sz="5400" b="1" dirty="0">
              <a:ln w="12700">
                <a:solidFill>
                  <a:schemeClr val="tx2">
                    <a:lumMod val="75000"/>
                  </a:schemeClr>
                </a:solidFill>
                <a:prstDash val="solid"/>
              </a:ln>
              <a:solidFill>
                <a:srgbClr val="FF0000"/>
              </a:solidFill>
              <a:effectLst>
                <a:innerShdw blurRad="63500" dist="50800" dir="13500000">
                  <a:prstClr val="black">
                    <a:alpha val="50000"/>
                  </a:prstClr>
                </a:innerShdw>
              </a:effectLst>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631155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E6DEDB4-8837-459B-71CD-5DF5594C7DE2}"/>
              </a:ext>
            </a:extLst>
          </p:cNvPr>
          <p:cNvSpPr txBox="1"/>
          <p:nvPr/>
        </p:nvSpPr>
        <p:spPr>
          <a:xfrm>
            <a:off x="633704" y="2267587"/>
            <a:ext cx="10700658" cy="3293209"/>
          </a:xfrm>
          <a:prstGeom prst="rect">
            <a:avLst/>
          </a:prstGeom>
          <a:noFill/>
        </p:spPr>
        <p:txBody>
          <a:bodyPr wrap="square">
            <a:spAutoFit/>
          </a:bodyPr>
          <a:lstStyle/>
          <a:p>
            <a:r>
              <a:rPr lang="it-IT" sz="2600" dirty="0">
                <a:solidFill>
                  <a:schemeClr val="bg1"/>
                </a:solidFill>
                <a:latin typeface="PMingLiU" panose="02020500000000000000" pitchFamily="18" charset="-120"/>
                <a:ea typeface="PMingLiU" panose="02020500000000000000" pitchFamily="18" charset="-120"/>
              </a:rPr>
              <a:t>. «…il C.T.U., prima di provvedere al deposito della relazione, tenta, ove possibile, la conciliazione delle parti»</a:t>
            </a:r>
          </a:p>
          <a:p>
            <a:endParaRPr lang="it-IT" sz="2600" dirty="0">
              <a:solidFill>
                <a:schemeClr val="bg1"/>
              </a:solidFill>
              <a:latin typeface="PMingLiU" panose="02020500000000000000" pitchFamily="18" charset="-120"/>
              <a:ea typeface="PMingLiU" panose="02020500000000000000" pitchFamily="18" charset="-120"/>
            </a:endParaRPr>
          </a:p>
          <a:p>
            <a:r>
              <a:rPr lang="it-IT" sz="2600" dirty="0">
                <a:solidFill>
                  <a:schemeClr val="bg1"/>
                </a:solidFill>
                <a:latin typeface="PMingLiU" panose="02020500000000000000" pitchFamily="18" charset="-120"/>
                <a:ea typeface="PMingLiU" panose="02020500000000000000" pitchFamily="18" charset="-120"/>
              </a:rPr>
              <a:t>«…tenti la conciliazione fra le parti»</a:t>
            </a:r>
          </a:p>
          <a:p>
            <a:endParaRPr lang="it-IT" sz="2600" dirty="0">
              <a:solidFill>
                <a:schemeClr val="bg1"/>
              </a:solidFill>
              <a:latin typeface="PMingLiU" panose="02020500000000000000" pitchFamily="18" charset="-120"/>
              <a:ea typeface="PMingLiU" panose="02020500000000000000" pitchFamily="18" charset="-120"/>
            </a:endParaRPr>
          </a:p>
          <a:p>
            <a:r>
              <a:rPr lang="it-IT" sz="2600" dirty="0">
                <a:solidFill>
                  <a:schemeClr val="bg1"/>
                </a:solidFill>
                <a:latin typeface="PMingLiU" panose="02020500000000000000" pitchFamily="18" charset="-120"/>
                <a:ea typeface="PMingLiU" panose="02020500000000000000" pitchFamily="18" charset="-120"/>
              </a:rPr>
              <a:t>«…esperito un concreto e reiterato tentativo di conciliazione, redatto il verbale delle operazioni peritali dal quale risultino anche le eventuali ragioni per cui le parti non sono addivenute al tentativo di conciliazione»</a:t>
            </a:r>
          </a:p>
        </p:txBody>
      </p:sp>
      <p:sp>
        <p:nvSpPr>
          <p:cNvPr id="6" name="Rettangolo 5">
            <a:extLst>
              <a:ext uri="{FF2B5EF4-FFF2-40B4-BE49-F238E27FC236}">
                <a16:creationId xmlns:a16="http://schemas.microsoft.com/office/drawing/2014/main" id="{5AD86982-2C54-CDFB-1C73-2B7C82931953}"/>
              </a:ext>
            </a:extLst>
          </p:cNvPr>
          <p:cNvSpPr/>
          <p:nvPr/>
        </p:nvSpPr>
        <p:spPr>
          <a:xfrm>
            <a:off x="1898108" y="382012"/>
            <a:ext cx="8395824" cy="1661993"/>
          </a:xfrm>
          <a:prstGeom prst="rect">
            <a:avLst/>
          </a:prstGeom>
          <a:noFill/>
        </p:spPr>
        <p:txBody>
          <a:bodyPr wrap="none" lIns="91440" tIns="45720" rIns="91440" bIns="45720">
            <a:spAutoFit/>
          </a:bodyPr>
          <a:lstStyle/>
          <a:p>
            <a:pPr algn="ctr"/>
            <a:r>
              <a:rPr lang="it-IT" sz="5400" b="0" cap="none" spc="0" dirty="0">
                <a:ln w="0"/>
                <a:solidFill>
                  <a:schemeClr val="accent1"/>
                </a:solidFill>
                <a:effectLst>
                  <a:outerShdw blurRad="38100" dist="25400" dir="5400000" algn="ctr" rotWithShape="0">
                    <a:srgbClr val="6E747A">
                      <a:alpha val="43000"/>
                    </a:srgbClr>
                  </a:outerShdw>
                </a:effectLst>
              </a:rPr>
              <a:t>Il Giudice è sovrano:</a:t>
            </a:r>
          </a:p>
          <a:p>
            <a:pPr algn="ctr"/>
            <a:r>
              <a:rPr lang="it-IT" sz="2400" b="0" cap="none" spc="0" dirty="0">
                <a:ln w="0"/>
                <a:solidFill>
                  <a:schemeClr val="accent1"/>
                </a:solidFill>
                <a:effectLst>
                  <a:outerShdw blurRad="38100" dist="25400" dir="5400000" algn="ctr" rotWithShape="0">
                    <a:srgbClr val="6E747A">
                      <a:alpha val="43000"/>
                    </a:srgbClr>
                  </a:outerShdw>
                </a:effectLst>
              </a:rPr>
              <a:t>se dà indicazioni chiare su espletamento tentativo di conciliazione,</a:t>
            </a:r>
          </a:p>
          <a:p>
            <a:pPr algn="ctr"/>
            <a:r>
              <a:rPr lang="it-IT" sz="2400" b="0" cap="none" spc="0" dirty="0">
                <a:ln w="0"/>
                <a:solidFill>
                  <a:schemeClr val="accent1"/>
                </a:solidFill>
                <a:effectLst>
                  <a:outerShdw blurRad="38100" dist="25400" dir="5400000" algn="ctr" rotWithShape="0">
                    <a:srgbClr val="6E747A">
                      <a:alpha val="43000"/>
                    </a:srgbClr>
                  </a:outerShdw>
                </a:effectLst>
              </a:rPr>
              <a:t>queste andranno seguite</a:t>
            </a:r>
          </a:p>
        </p:txBody>
      </p:sp>
    </p:spTree>
    <p:extLst>
      <p:ext uri="{BB962C8B-B14F-4D97-AF65-F5344CB8AC3E}">
        <p14:creationId xmlns:p14="http://schemas.microsoft.com/office/powerpoint/2010/main" val="3814234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5AD86982-2C54-CDFB-1C73-2B7C82931953}"/>
              </a:ext>
            </a:extLst>
          </p:cNvPr>
          <p:cNvSpPr/>
          <p:nvPr/>
        </p:nvSpPr>
        <p:spPr>
          <a:xfrm>
            <a:off x="2686138" y="458211"/>
            <a:ext cx="6514925" cy="830997"/>
          </a:xfrm>
          <a:prstGeom prst="rect">
            <a:avLst/>
          </a:prstGeom>
          <a:noFill/>
        </p:spPr>
        <p:txBody>
          <a:bodyPr wrap="square" lIns="91440" tIns="45720" rIns="91440" bIns="45720">
            <a:spAutoFit/>
          </a:bodyPr>
          <a:lstStyle/>
          <a:p>
            <a:pPr algn="ctr"/>
            <a:r>
              <a:rPr lang="it-IT" sz="4800" b="0" cap="none" spc="0"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Ruolo del CTU nell’ATP</a:t>
            </a:r>
          </a:p>
        </p:txBody>
      </p:sp>
      <p:sp>
        <p:nvSpPr>
          <p:cNvPr id="7" name="Esplosione: 14 punte 6">
            <a:extLst>
              <a:ext uri="{FF2B5EF4-FFF2-40B4-BE49-F238E27FC236}">
                <a16:creationId xmlns:a16="http://schemas.microsoft.com/office/drawing/2014/main" id="{F4508A1C-3ED7-045A-E8C2-71A9B34A190A}"/>
              </a:ext>
            </a:extLst>
          </p:cNvPr>
          <p:cNvSpPr/>
          <p:nvPr/>
        </p:nvSpPr>
        <p:spPr>
          <a:xfrm rot="21334981">
            <a:off x="8459740" y="215125"/>
            <a:ext cx="3646714" cy="2362200"/>
          </a:xfrm>
          <a:prstGeom prst="irregularSeal2">
            <a:avLst/>
          </a:prstGeom>
          <a:ln>
            <a:prstDash val="dash"/>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it-IT" sz="2800" dirty="0"/>
              <a:t>Ausiliario del Giudice</a:t>
            </a:r>
          </a:p>
        </p:txBody>
      </p:sp>
      <p:sp>
        <p:nvSpPr>
          <p:cNvPr id="9" name="CasellaDiTesto 8">
            <a:extLst>
              <a:ext uri="{FF2B5EF4-FFF2-40B4-BE49-F238E27FC236}">
                <a16:creationId xmlns:a16="http://schemas.microsoft.com/office/drawing/2014/main" id="{9F752866-E930-7AA9-3B8F-C60951E7B17A}"/>
              </a:ext>
            </a:extLst>
          </p:cNvPr>
          <p:cNvSpPr txBox="1"/>
          <p:nvPr/>
        </p:nvSpPr>
        <p:spPr>
          <a:xfrm>
            <a:off x="295456" y="1669212"/>
            <a:ext cx="5528401" cy="4955203"/>
          </a:xfrm>
          <a:prstGeom prst="rect">
            <a:avLst/>
          </a:prstGeom>
          <a:noFill/>
        </p:spPr>
        <p:txBody>
          <a:bodyPr wrap="square">
            <a:spAutoFit/>
          </a:bodyPr>
          <a:lstStyle/>
          <a:p>
            <a:pPr algn="ctr"/>
            <a:r>
              <a:rPr lang="it-IT" sz="2800" b="1" dirty="0">
                <a:solidFill>
                  <a:schemeClr val="bg1"/>
                </a:solidFill>
                <a:latin typeface="PMingLiU" panose="02020500000000000000" pitchFamily="18" charset="-120"/>
                <a:ea typeface="PMingLiU" panose="02020500000000000000" pitchFamily="18" charset="-120"/>
              </a:rPr>
              <a:t>FASE TECNICA</a:t>
            </a:r>
          </a:p>
          <a:p>
            <a:pPr algn="just"/>
            <a:r>
              <a:rPr lang="it-IT" sz="2600" dirty="0">
                <a:solidFill>
                  <a:schemeClr val="bg1"/>
                </a:solidFill>
                <a:latin typeface="PMingLiU" panose="02020500000000000000" pitchFamily="18" charset="-120"/>
                <a:ea typeface="PMingLiU" panose="02020500000000000000" pitchFamily="18" charset="-120"/>
              </a:rPr>
              <a:t> </a:t>
            </a:r>
            <a:r>
              <a:rPr lang="it-IT" sz="2400" dirty="0">
                <a:solidFill>
                  <a:schemeClr val="bg1"/>
                </a:solidFill>
                <a:latin typeface="PMingLiU" panose="02020500000000000000" pitchFamily="18" charset="-120"/>
                <a:ea typeface="PMingLiU" panose="02020500000000000000" pitchFamily="18" charset="-120"/>
              </a:rPr>
              <a:t>Assume una posizione di garanzia verso le Parti in causa: assumendo una posizione tecnica ed equidistante nella fase di svolgimento del contraddittorio tecnico. I CTU si fanno garanti del rispetto delle regole del processo nei confronti del Giudice e delle Parti. Peculiarità: non devono assumere posizioni che possano pregiudicare la conciliazione fra le Parti né intraprendere iniziative che possano pregiudicare la validità dell’accertamento tecnico e della successiva </a:t>
            </a:r>
            <a:r>
              <a:rPr lang="it-IT" sz="2400" dirty="0" err="1">
                <a:solidFill>
                  <a:schemeClr val="bg1"/>
                </a:solidFill>
                <a:latin typeface="PMingLiU" panose="02020500000000000000" pitchFamily="18" charset="-120"/>
                <a:ea typeface="PMingLiU" panose="02020500000000000000" pitchFamily="18" charset="-120"/>
              </a:rPr>
              <a:t>depositanda</a:t>
            </a:r>
            <a:r>
              <a:rPr lang="it-IT" sz="2400" dirty="0">
                <a:solidFill>
                  <a:schemeClr val="bg1"/>
                </a:solidFill>
                <a:latin typeface="PMingLiU" panose="02020500000000000000" pitchFamily="18" charset="-120"/>
                <a:ea typeface="PMingLiU" panose="02020500000000000000" pitchFamily="18" charset="-120"/>
              </a:rPr>
              <a:t>  Consulenza Tecnica.</a:t>
            </a:r>
            <a:endParaRPr lang="it-IT" sz="2600" dirty="0">
              <a:solidFill>
                <a:schemeClr val="bg1"/>
              </a:solidFill>
              <a:latin typeface="PMingLiU" panose="02020500000000000000" pitchFamily="18" charset="-120"/>
              <a:ea typeface="PMingLiU" panose="02020500000000000000" pitchFamily="18" charset="-120"/>
            </a:endParaRPr>
          </a:p>
        </p:txBody>
      </p:sp>
      <p:sp>
        <p:nvSpPr>
          <p:cNvPr id="11" name="CasellaDiTesto 10">
            <a:extLst>
              <a:ext uri="{FF2B5EF4-FFF2-40B4-BE49-F238E27FC236}">
                <a16:creationId xmlns:a16="http://schemas.microsoft.com/office/drawing/2014/main" id="{9EDFCC7D-EC8B-5D7E-17A2-1096B4EE18DD}"/>
              </a:ext>
            </a:extLst>
          </p:cNvPr>
          <p:cNvSpPr txBox="1"/>
          <p:nvPr/>
        </p:nvSpPr>
        <p:spPr>
          <a:xfrm>
            <a:off x="6397129" y="2463780"/>
            <a:ext cx="4855032" cy="2492990"/>
          </a:xfrm>
          <a:prstGeom prst="rect">
            <a:avLst/>
          </a:prstGeom>
          <a:noFill/>
        </p:spPr>
        <p:txBody>
          <a:bodyPr wrap="square">
            <a:spAutoFit/>
          </a:bodyPr>
          <a:lstStyle/>
          <a:p>
            <a:pPr algn="ctr"/>
            <a:r>
              <a:rPr lang="it-IT" sz="2600" b="1" dirty="0">
                <a:solidFill>
                  <a:schemeClr val="bg1"/>
                </a:solidFill>
                <a:latin typeface="PMingLiU" panose="02020500000000000000" pitchFamily="18" charset="-120"/>
                <a:ea typeface="PMingLiU" panose="02020500000000000000" pitchFamily="18" charset="-120"/>
              </a:rPr>
              <a:t>CONCILIAZIONE</a:t>
            </a:r>
          </a:p>
          <a:p>
            <a:pPr algn="just"/>
            <a:r>
              <a:rPr lang="it-IT" sz="2600" b="1" dirty="0">
                <a:solidFill>
                  <a:schemeClr val="bg1"/>
                </a:solidFill>
                <a:latin typeface="PMingLiU" panose="02020500000000000000" pitchFamily="18" charset="-120"/>
                <a:ea typeface="PMingLiU" panose="02020500000000000000" pitchFamily="18" charset="-120"/>
              </a:rPr>
              <a:t> </a:t>
            </a:r>
            <a:r>
              <a:rPr lang="it-IT" sz="2600" dirty="0">
                <a:solidFill>
                  <a:schemeClr val="bg1"/>
                </a:solidFill>
                <a:latin typeface="PMingLiU" panose="02020500000000000000" pitchFamily="18" charset="-120"/>
                <a:ea typeface="PMingLiU" panose="02020500000000000000" pitchFamily="18" charset="-120"/>
              </a:rPr>
              <a:t>Nella fase del processo verbale di conciliazione assume il ruolo di «facilitatore» nella fase di conciliazione delle Parti costituite, nel rispetto dei rispettivi interessi.</a:t>
            </a:r>
          </a:p>
        </p:txBody>
      </p:sp>
    </p:spTree>
    <p:extLst>
      <p:ext uri="{BB962C8B-B14F-4D97-AF65-F5344CB8AC3E}">
        <p14:creationId xmlns:p14="http://schemas.microsoft.com/office/powerpoint/2010/main" val="2404469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47538EE-11ED-E8B9-A69E-CB04383AA64D}"/>
              </a:ext>
            </a:extLst>
          </p:cNvPr>
          <p:cNvSpPr txBox="1"/>
          <p:nvPr/>
        </p:nvSpPr>
        <p:spPr>
          <a:xfrm>
            <a:off x="2831152" y="572769"/>
            <a:ext cx="6336984" cy="923330"/>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dirty="0">
                <a:latin typeface="PMingLiU" panose="02020500000000000000" pitchFamily="18" charset="-120"/>
                <a:ea typeface="PMingLiU" panose="02020500000000000000" pitchFamily="18" charset="-120"/>
              </a:rPr>
              <a:t>LA CONCILIAZIONE </a:t>
            </a:r>
            <a:endParaRPr lang="it-IT" sz="4000" dirty="0">
              <a:latin typeface="PMingLiU" panose="02020500000000000000" pitchFamily="18" charset="-120"/>
              <a:ea typeface="PMingLiU" panose="02020500000000000000" pitchFamily="18" charset="-120"/>
            </a:endParaRPr>
          </a:p>
        </p:txBody>
      </p:sp>
      <p:sp>
        <p:nvSpPr>
          <p:cNvPr id="6" name="CasellaDiTesto 5">
            <a:extLst>
              <a:ext uri="{FF2B5EF4-FFF2-40B4-BE49-F238E27FC236}">
                <a16:creationId xmlns:a16="http://schemas.microsoft.com/office/drawing/2014/main" id="{858646B0-3FA8-F2C1-7D96-31467138DD90}"/>
              </a:ext>
            </a:extLst>
          </p:cNvPr>
          <p:cNvSpPr txBox="1"/>
          <p:nvPr/>
        </p:nvSpPr>
        <p:spPr>
          <a:xfrm>
            <a:off x="2268010" y="4473590"/>
            <a:ext cx="3217160" cy="1323439"/>
          </a:xfrm>
          <a:prstGeom prst="rect">
            <a:avLst/>
          </a:prstGeom>
          <a:noFill/>
          <a:ln w="28575">
            <a:solidFill>
              <a:schemeClr val="accent2"/>
            </a:solidFill>
            <a:prstDash val="dashDot"/>
          </a:ln>
          <a:effectLst>
            <a:outerShdw blurRad="50800" dist="38100" dir="2700000" algn="tl" rotWithShape="0">
              <a:schemeClr val="bg1">
                <a:alpha val="40000"/>
              </a:schemeClr>
            </a:outerShdw>
          </a:effectLst>
        </p:spPr>
        <p:txBody>
          <a:bodyPr wrap="square">
            <a:spAutoFit/>
          </a:bodyPr>
          <a:lstStyle>
            <a:defPPr>
              <a:defRPr lang="it-IT"/>
            </a:defPPr>
            <a:lvl1pPr algn="ctr">
              <a:defRPr sz="2000">
                <a:solidFill>
                  <a:schemeClr val="bg1"/>
                </a:solidFill>
                <a:latin typeface="Book Antiqua" pitchFamily="18" charset="0"/>
              </a:defRPr>
            </a:lvl1pPr>
          </a:lstStyle>
          <a:p>
            <a:r>
              <a:rPr lang="it-IT" sz="4000" b="1" dirty="0">
                <a:latin typeface="PMingLiU" panose="02020500000000000000" pitchFamily="18" charset="-120"/>
                <a:ea typeface="PMingLiU" panose="02020500000000000000" pitchFamily="18" charset="-120"/>
              </a:rPr>
              <a:t>Proposta «tecnica»</a:t>
            </a:r>
          </a:p>
        </p:txBody>
      </p:sp>
      <p:sp>
        <p:nvSpPr>
          <p:cNvPr id="15" name="CasellaDiTesto 14">
            <a:extLst>
              <a:ext uri="{FF2B5EF4-FFF2-40B4-BE49-F238E27FC236}">
                <a16:creationId xmlns:a16="http://schemas.microsoft.com/office/drawing/2014/main" id="{8BF30658-0CA3-58DE-8183-D60396D35DD2}"/>
              </a:ext>
            </a:extLst>
          </p:cNvPr>
          <p:cNvSpPr txBox="1"/>
          <p:nvPr/>
        </p:nvSpPr>
        <p:spPr>
          <a:xfrm>
            <a:off x="6674194" y="4359839"/>
            <a:ext cx="3417294" cy="1323439"/>
          </a:xfrm>
          <a:prstGeom prst="rect">
            <a:avLst/>
          </a:prstGeom>
          <a:noFill/>
          <a:ln w="28575">
            <a:solidFill>
              <a:schemeClr val="accent2"/>
            </a:solidFill>
            <a:prstDash val="dashDot"/>
          </a:ln>
          <a:effectLst>
            <a:outerShdw blurRad="50800" dist="38100" dir="2700000" algn="tl" rotWithShape="0">
              <a:schemeClr val="bg1">
                <a:alpha val="40000"/>
              </a:schemeClr>
            </a:outerShdw>
          </a:effectLst>
        </p:spPr>
        <p:txBody>
          <a:bodyPr wrap="square">
            <a:spAutoFit/>
          </a:bodyPr>
          <a:lstStyle>
            <a:defPPr>
              <a:defRPr lang="it-IT"/>
            </a:defPPr>
            <a:lvl1pPr>
              <a:defRPr sz="2000">
                <a:solidFill>
                  <a:schemeClr val="bg1"/>
                </a:solidFill>
                <a:latin typeface="Book Antiqua" pitchFamily="18" charset="0"/>
              </a:defRPr>
            </a:lvl1pPr>
          </a:lstStyle>
          <a:p>
            <a:pPr marL="0" lvl="1" algn="ctr"/>
            <a:r>
              <a:rPr lang="it-IT" sz="4000" b="1" dirty="0">
                <a:solidFill>
                  <a:schemeClr val="bg1"/>
                </a:solidFill>
                <a:latin typeface="PMingLiU" panose="02020500000000000000" pitchFamily="18" charset="-120"/>
                <a:ea typeface="PMingLiU" panose="02020500000000000000" pitchFamily="18" charset="-120"/>
              </a:rPr>
              <a:t>Conciliazione «economica»</a:t>
            </a:r>
          </a:p>
        </p:txBody>
      </p:sp>
      <p:sp>
        <p:nvSpPr>
          <p:cNvPr id="2" name="Freccia in giù 1">
            <a:extLst>
              <a:ext uri="{FF2B5EF4-FFF2-40B4-BE49-F238E27FC236}">
                <a16:creationId xmlns:a16="http://schemas.microsoft.com/office/drawing/2014/main" id="{2C881CC2-BFD3-9DBA-BDDC-1D974D9C7434}"/>
              </a:ext>
            </a:extLst>
          </p:cNvPr>
          <p:cNvSpPr/>
          <p:nvPr/>
        </p:nvSpPr>
        <p:spPr>
          <a:xfrm>
            <a:off x="3358627" y="1949937"/>
            <a:ext cx="5097673" cy="1853737"/>
          </a:xfrm>
          <a:prstGeom prst="downArrow">
            <a:avLst/>
          </a:prstGeom>
          <a:solidFill>
            <a:schemeClr val="tx1"/>
          </a:solid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200" b="1" dirty="0">
                <a:solidFill>
                  <a:schemeClr val="bg1"/>
                </a:solidFill>
                <a:latin typeface="PMingLiU" panose="02020500000000000000" pitchFamily="18" charset="-120"/>
                <a:ea typeface="PMingLiU" panose="02020500000000000000" pitchFamily="18" charset="-120"/>
              </a:rPr>
              <a:t>In ambito di</a:t>
            </a:r>
          </a:p>
          <a:p>
            <a:pPr algn="ctr"/>
            <a:r>
              <a:rPr lang="it-IT" sz="3200" b="1" dirty="0">
                <a:solidFill>
                  <a:schemeClr val="bg1"/>
                </a:solidFill>
                <a:latin typeface="PMingLiU" panose="02020500000000000000" pitchFamily="18" charset="-120"/>
                <a:ea typeface="PMingLiU" panose="02020500000000000000" pitchFamily="18" charset="-120"/>
              </a:rPr>
              <a:t> CTU</a:t>
            </a:r>
          </a:p>
          <a:p>
            <a:pPr algn="ctr"/>
            <a:r>
              <a:rPr lang="it-IT" sz="3200" b="1" dirty="0">
                <a:solidFill>
                  <a:schemeClr val="bg1"/>
                </a:solidFill>
                <a:latin typeface="PMingLiU" panose="02020500000000000000" pitchFamily="18" charset="-120"/>
                <a:ea typeface="PMingLiU" panose="02020500000000000000" pitchFamily="18" charset="-120"/>
              </a:rPr>
              <a:t>medico-legale</a:t>
            </a:r>
          </a:p>
        </p:txBody>
      </p:sp>
      <p:pic>
        <p:nvPicPr>
          <p:cNvPr id="7" name="Elemento grafico 6" descr="Monete contorno">
            <a:extLst>
              <a:ext uri="{FF2B5EF4-FFF2-40B4-BE49-F238E27FC236}">
                <a16:creationId xmlns:a16="http://schemas.microsoft.com/office/drawing/2014/main" id="{75F3E1F0-A030-F89E-77A4-9BA858B4367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74553" y="4768878"/>
            <a:ext cx="914400" cy="914400"/>
          </a:xfrm>
          <a:prstGeom prst="rect">
            <a:avLst/>
          </a:prstGeom>
        </p:spPr>
      </p:pic>
      <p:pic>
        <p:nvPicPr>
          <p:cNvPr id="11" name="Elemento grafico 10" descr="Stetoscopio con riempimento a tinta unita">
            <a:extLst>
              <a:ext uri="{FF2B5EF4-FFF2-40B4-BE49-F238E27FC236}">
                <a16:creationId xmlns:a16="http://schemas.microsoft.com/office/drawing/2014/main" id="{CEDD671B-B340-B8FC-6F42-6DF32E6CE2C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16752" y="4973398"/>
            <a:ext cx="914400" cy="914400"/>
          </a:xfrm>
          <a:prstGeom prst="rect">
            <a:avLst/>
          </a:prstGeom>
        </p:spPr>
      </p:pic>
      <p:pic>
        <p:nvPicPr>
          <p:cNvPr id="14" name="Elemento grafico 13" descr="Medico (maschile) contorno">
            <a:extLst>
              <a:ext uri="{FF2B5EF4-FFF2-40B4-BE49-F238E27FC236}">
                <a16:creationId xmlns:a16="http://schemas.microsoft.com/office/drawing/2014/main" id="{328B9149-2D71-F850-DDFF-B907A5590EA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22027" y="5251421"/>
            <a:ext cx="914400" cy="914400"/>
          </a:xfrm>
          <a:prstGeom prst="rect">
            <a:avLst/>
          </a:prstGeom>
        </p:spPr>
      </p:pic>
    </p:spTree>
    <p:extLst>
      <p:ext uri="{BB962C8B-B14F-4D97-AF65-F5344CB8AC3E}">
        <p14:creationId xmlns:p14="http://schemas.microsoft.com/office/powerpoint/2010/main" val="38511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FBF7656B-7186-B4C7-287A-C07E38257615}"/>
              </a:ext>
            </a:extLst>
          </p:cNvPr>
          <p:cNvSpPr txBox="1"/>
          <p:nvPr/>
        </p:nvSpPr>
        <p:spPr>
          <a:xfrm>
            <a:off x="571500" y="1196822"/>
            <a:ext cx="10961914" cy="4154984"/>
          </a:xfrm>
          <a:prstGeom prst="rect">
            <a:avLst/>
          </a:prstGeom>
          <a:noFill/>
        </p:spPr>
        <p:txBody>
          <a:bodyPr wrap="square" rtlCol="0">
            <a:spAutoFit/>
          </a:bodyPr>
          <a:lstStyle/>
          <a:p>
            <a:pPr algn="ctr"/>
            <a:r>
              <a:rPr lang="it-IT" sz="3200" dirty="0">
                <a:solidFill>
                  <a:schemeClr val="bg1"/>
                </a:solidFill>
                <a:latin typeface="PMingLiU" panose="02020500000000000000" pitchFamily="18" charset="-120"/>
                <a:ea typeface="PMingLiU" panose="02020500000000000000" pitchFamily="18" charset="-120"/>
              </a:rPr>
              <a:t>LA </a:t>
            </a:r>
            <a:r>
              <a:rPr lang="it-IT" sz="3200" dirty="0">
                <a:solidFill>
                  <a:srgbClr val="0070C0"/>
                </a:solidFill>
                <a:latin typeface="PMingLiU" panose="02020500000000000000" pitchFamily="18" charset="-120"/>
                <a:ea typeface="PMingLiU" panose="02020500000000000000" pitchFamily="18" charset="-120"/>
              </a:rPr>
              <a:t>«CONCILIAZIONE TECNICA»</a:t>
            </a:r>
            <a:r>
              <a:rPr lang="it-IT" sz="3200" dirty="0">
                <a:solidFill>
                  <a:schemeClr val="accent1">
                    <a:lumMod val="75000"/>
                  </a:schemeClr>
                </a:solidFill>
                <a:latin typeface="PMingLiU" panose="02020500000000000000" pitchFamily="18" charset="-120"/>
                <a:ea typeface="PMingLiU" panose="02020500000000000000" pitchFamily="18" charset="-120"/>
              </a:rPr>
              <a:t> </a:t>
            </a:r>
            <a:r>
              <a:rPr lang="it-IT" sz="3200" dirty="0">
                <a:solidFill>
                  <a:schemeClr val="bg1"/>
                </a:solidFill>
                <a:latin typeface="PMingLiU" panose="02020500000000000000" pitchFamily="18" charset="-120"/>
                <a:ea typeface="PMingLiU" panose="02020500000000000000" pitchFamily="18" charset="-120"/>
              </a:rPr>
              <a:t>E’UNA CONTRADDIZIONE INTRINSECA.</a:t>
            </a:r>
          </a:p>
          <a:p>
            <a:pPr algn="ctr"/>
            <a:endParaRPr lang="it-IT" sz="3200" dirty="0">
              <a:solidFill>
                <a:schemeClr val="bg1"/>
              </a:solidFill>
              <a:latin typeface="PMingLiU" panose="02020500000000000000" pitchFamily="18" charset="-120"/>
              <a:ea typeface="PMingLiU" panose="02020500000000000000" pitchFamily="18" charset="-120"/>
            </a:endParaRPr>
          </a:p>
          <a:p>
            <a:pPr algn="ctr"/>
            <a:r>
              <a:rPr lang="it-IT" sz="3200" dirty="0">
                <a:solidFill>
                  <a:schemeClr val="bg1"/>
                </a:solidFill>
                <a:latin typeface="PMingLiU" panose="02020500000000000000" pitchFamily="18" charset="-120"/>
                <a:ea typeface="PMingLiU" panose="02020500000000000000" pitchFamily="18" charset="-120"/>
              </a:rPr>
              <a:t>NON SI PUO’CONTRATTARE SU PROFILI DIAGNOSTICI E SU FATTI SCIENTIFICI</a:t>
            </a:r>
            <a:endParaRPr lang="it-IT" sz="2400" dirty="0">
              <a:solidFill>
                <a:schemeClr val="bg1"/>
              </a:solidFill>
              <a:latin typeface="PMingLiU" panose="02020500000000000000" pitchFamily="18" charset="-120"/>
              <a:ea typeface="PMingLiU" panose="02020500000000000000" pitchFamily="18" charset="-120"/>
            </a:endParaRPr>
          </a:p>
          <a:p>
            <a:pPr algn="ctr"/>
            <a:r>
              <a:rPr lang="it-IT" sz="2400" dirty="0">
                <a:solidFill>
                  <a:schemeClr val="bg1"/>
                </a:solidFill>
                <a:latin typeface="PMingLiU" panose="02020500000000000000" pitchFamily="18" charset="-120"/>
                <a:ea typeface="PMingLiU" panose="02020500000000000000" pitchFamily="18" charset="-120"/>
              </a:rPr>
              <a:t>(SALVO POSSIBILE ACCONDISCENDENZA DELLE PARTI)</a:t>
            </a:r>
          </a:p>
          <a:p>
            <a:pPr algn="ctr"/>
            <a:endParaRPr lang="it-IT" sz="2400" dirty="0">
              <a:solidFill>
                <a:schemeClr val="bg1"/>
              </a:solidFill>
              <a:latin typeface="PMingLiU" panose="02020500000000000000" pitchFamily="18" charset="-120"/>
              <a:ea typeface="PMingLiU" panose="02020500000000000000" pitchFamily="18" charset="-120"/>
            </a:endParaRPr>
          </a:p>
          <a:p>
            <a:pPr algn="ctr"/>
            <a:endParaRPr lang="it-IT" sz="2400" dirty="0">
              <a:solidFill>
                <a:schemeClr val="bg1"/>
              </a:solidFill>
              <a:latin typeface="PMingLiU" panose="02020500000000000000" pitchFamily="18" charset="-120"/>
              <a:ea typeface="PMingLiU" panose="02020500000000000000" pitchFamily="18" charset="-120"/>
            </a:endParaRPr>
          </a:p>
          <a:p>
            <a:pPr algn="ctr"/>
            <a:r>
              <a:rPr lang="it-IT" sz="3200" dirty="0">
                <a:solidFill>
                  <a:schemeClr val="bg1"/>
                </a:solidFill>
                <a:latin typeface="PMingLiU" panose="02020500000000000000" pitchFamily="18" charset="-120"/>
                <a:ea typeface="PMingLiU" panose="02020500000000000000" pitchFamily="18" charset="-120"/>
              </a:rPr>
              <a:t>ALTRO E DIFFERENTE E’UNA </a:t>
            </a:r>
            <a:r>
              <a:rPr lang="it-IT" sz="3200" dirty="0">
                <a:solidFill>
                  <a:srgbClr val="0070C0"/>
                </a:solidFill>
                <a:latin typeface="PMingLiU" panose="02020500000000000000" pitchFamily="18" charset="-120"/>
                <a:ea typeface="PMingLiU" panose="02020500000000000000" pitchFamily="18" charset="-120"/>
              </a:rPr>
              <a:t>«PROPOSTA TECNICA»</a:t>
            </a:r>
          </a:p>
        </p:txBody>
      </p:sp>
    </p:spTree>
    <p:extLst>
      <p:ext uri="{BB962C8B-B14F-4D97-AF65-F5344CB8AC3E}">
        <p14:creationId xmlns:p14="http://schemas.microsoft.com/office/powerpoint/2010/main" val="2863788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64A36CF3-2F75-3498-BF95-C4255E152549}"/>
              </a:ext>
            </a:extLst>
          </p:cNvPr>
          <p:cNvSpPr txBox="1"/>
          <p:nvPr/>
        </p:nvSpPr>
        <p:spPr>
          <a:xfrm>
            <a:off x="1021040" y="390786"/>
            <a:ext cx="10062834" cy="923330"/>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dirty="0">
                <a:latin typeface="PMingLiU" panose="02020500000000000000" pitchFamily="18" charset="-120"/>
                <a:ea typeface="PMingLiU" panose="02020500000000000000" pitchFamily="18" charset="-120"/>
              </a:rPr>
              <a:t>LA PROPOSTA «TECNICA»</a:t>
            </a:r>
            <a:endParaRPr lang="it-IT" sz="4000" dirty="0">
              <a:latin typeface="PMingLiU" panose="02020500000000000000" pitchFamily="18" charset="-120"/>
              <a:ea typeface="PMingLiU" panose="02020500000000000000" pitchFamily="18" charset="-120"/>
            </a:endParaRPr>
          </a:p>
        </p:txBody>
      </p:sp>
      <p:sp>
        <p:nvSpPr>
          <p:cNvPr id="9" name="CasellaDiTesto 8">
            <a:extLst>
              <a:ext uri="{FF2B5EF4-FFF2-40B4-BE49-F238E27FC236}">
                <a16:creationId xmlns:a16="http://schemas.microsoft.com/office/drawing/2014/main" id="{FBF7656B-7186-B4C7-287A-C07E38257615}"/>
              </a:ext>
            </a:extLst>
          </p:cNvPr>
          <p:cNvSpPr txBox="1"/>
          <p:nvPr/>
        </p:nvSpPr>
        <p:spPr>
          <a:xfrm>
            <a:off x="571500" y="1261067"/>
            <a:ext cx="10961914" cy="3416320"/>
          </a:xfrm>
          <a:prstGeom prst="rect">
            <a:avLst/>
          </a:prstGeom>
          <a:noFill/>
        </p:spPr>
        <p:txBody>
          <a:bodyPr wrap="square" rtlCol="0">
            <a:spAutoFit/>
          </a:bodyPr>
          <a:lstStyle/>
          <a:p>
            <a:pPr algn="just"/>
            <a:r>
              <a:rPr lang="it-IT" sz="2400" dirty="0">
                <a:solidFill>
                  <a:schemeClr val="bg1"/>
                </a:solidFill>
                <a:latin typeface="PMingLiU" panose="02020500000000000000" pitchFamily="18" charset="-120"/>
                <a:ea typeface="PMingLiU" panose="02020500000000000000" pitchFamily="18" charset="-120"/>
              </a:rPr>
              <a:t>In sostanza il tentativo di conciliazione verte sul tentativo del Consulente Tecnico di raggiungere, laddove possibile, un accordo sui parametri tecnici di valutazione con i Consulenti delle Parti. </a:t>
            </a:r>
          </a:p>
          <a:p>
            <a:pPr algn="just"/>
            <a:r>
              <a:rPr lang="it-IT" sz="2400" dirty="0">
                <a:solidFill>
                  <a:schemeClr val="bg1"/>
                </a:solidFill>
                <a:latin typeface="PMingLiU" panose="02020500000000000000" pitchFamily="18" charset="-120"/>
                <a:ea typeface="PMingLiU" panose="02020500000000000000" pitchFamily="18" charset="-120"/>
              </a:rPr>
              <a:t>Può essere espresso sotto forma di verbale sintetico («</a:t>
            </a:r>
            <a:r>
              <a:rPr lang="it-IT" sz="2400" i="1" dirty="0">
                <a:solidFill>
                  <a:schemeClr val="bg1"/>
                </a:solidFill>
                <a:latin typeface="PMingLiU" panose="02020500000000000000" pitchFamily="18" charset="-120"/>
                <a:ea typeface="PMingLiU" panose="02020500000000000000" pitchFamily="18" charset="-120"/>
              </a:rPr>
              <a:t>proposta tecnica</a:t>
            </a:r>
            <a:r>
              <a:rPr lang="it-IT" sz="2400" dirty="0">
                <a:solidFill>
                  <a:schemeClr val="bg1"/>
                </a:solidFill>
                <a:latin typeface="PMingLiU" panose="02020500000000000000" pitchFamily="18" charset="-120"/>
                <a:ea typeface="PMingLiU" panose="02020500000000000000" pitchFamily="18" charset="-120"/>
              </a:rPr>
              <a:t>» nel cui verbale vengono annotati dei parametri di tipo medico-legale), ovvero in forma di Consulenza Tecnica definitiva. </a:t>
            </a:r>
          </a:p>
          <a:p>
            <a:pPr algn="just"/>
            <a:r>
              <a:rPr lang="it-IT" sz="2400" dirty="0">
                <a:solidFill>
                  <a:schemeClr val="bg1"/>
                </a:solidFill>
                <a:latin typeface="PMingLiU" panose="02020500000000000000" pitchFamily="18" charset="-120"/>
                <a:ea typeface="PMingLiU" panose="02020500000000000000" pitchFamily="18" charset="-120"/>
              </a:rPr>
              <a:t>In quest’ultimo caso la relazione deve essere rigorosa ed espressione di un pieno contraddittorio (invio relazione e scambio osservazioni) per non pregiudicarne la validità in caso di mancata transazione economica successiva.</a:t>
            </a:r>
          </a:p>
        </p:txBody>
      </p:sp>
      <p:sp>
        <p:nvSpPr>
          <p:cNvPr id="11" name="CasellaDiTesto 10">
            <a:extLst>
              <a:ext uri="{FF2B5EF4-FFF2-40B4-BE49-F238E27FC236}">
                <a16:creationId xmlns:a16="http://schemas.microsoft.com/office/drawing/2014/main" id="{EFE79DF7-DDFA-5DE2-032D-1B0A1158C504}"/>
              </a:ext>
            </a:extLst>
          </p:cNvPr>
          <p:cNvSpPr txBox="1"/>
          <p:nvPr/>
        </p:nvSpPr>
        <p:spPr>
          <a:xfrm>
            <a:off x="729343" y="4707208"/>
            <a:ext cx="3722914" cy="1938992"/>
          </a:xfrm>
          <a:prstGeom prst="rect">
            <a:avLst/>
          </a:prstGeom>
          <a:noFill/>
        </p:spPr>
        <p:txBody>
          <a:bodyPr wrap="square">
            <a:spAutoFit/>
          </a:bodyPr>
          <a:lstStyle/>
          <a:p>
            <a:pPr algn="ctr"/>
            <a:r>
              <a:rPr lang="it-IT" sz="2400" b="1" dirty="0">
                <a:solidFill>
                  <a:schemeClr val="bg1"/>
                </a:solidFill>
                <a:latin typeface="PMingLiU" panose="02020500000000000000" pitchFamily="18" charset="-120"/>
                <a:ea typeface="PMingLiU" panose="02020500000000000000" pitchFamily="18" charset="-120"/>
              </a:rPr>
              <a:t>Aspetti POSITIVI</a:t>
            </a:r>
            <a:r>
              <a:rPr lang="it-IT" sz="2400" dirty="0">
                <a:solidFill>
                  <a:schemeClr val="bg1"/>
                </a:solidFill>
                <a:latin typeface="PMingLiU" panose="02020500000000000000" pitchFamily="18" charset="-120"/>
                <a:ea typeface="PMingLiU" panose="02020500000000000000" pitchFamily="18" charset="-120"/>
              </a:rPr>
              <a:t>: </a:t>
            </a:r>
          </a:p>
          <a:p>
            <a:pPr algn="just"/>
            <a:r>
              <a:rPr lang="it-IT" sz="2400" dirty="0">
                <a:solidFill>
                  <a:schemeClr val="bg1"/>
                </a:solidFill>
                <a:latin typeface="PMingLiU" panose="02020500000000000000" pitchFamily="18" charset="-120"/>
                <a:ea typeface="PMingLiU" panose="02020500000000000000" pitchFamily="18" charset="-120"/>
              </a:rPr>
              <a:t>il CTU si muove su un terreno conosciuto e con interlocutori (CTP) che parlano la sua «</a:t>
            </a:r>
            <a:r>
              <a:rPr lang="it-IT" sz="2400" i="1" dirty="0">
                <a:solidFill>
                  <a:schemeClr val="bg1"/>
                </a:solidFill>
                <a:latin typeface="PMingLiU" panose="02020500000000000000" pitchFamily="18" charset="-120"/>
                <a:ea typeface="PMingLiU" panose="02020500000000000000" pitchFamily="18" charset="-120"/>
              </a:rPr>
              <a:t>lingua</a:t>
            </a:r>
            <a:r>
              <a:rPr lang="it-IT" sz="2400" dirty="0">
                <a:solidFill>
                  <a:schemeClr val="bg1"/>
                </a:solidFill>
                <a:latin typeface="PMingLiU" panose="02020500000000000000" pitchFamily="18" charset="-120"/>
                <a:ea typeface="PMingLiU" panose="02020500000000000000" pitchFamily="18" charset="-120"/>
              </a:rPr>
              <a:t>» (comfort zone).</a:t>
            </a:r>
          </a:p>
        </p:txBody>
      </p:sp>
      <p:sp>
        <p:nvSpPr>
          <p:cNvPr id="12" name="CasellaDiTesto 11">
            <a:extLst>
              <a:ext uri="{FF2B5EF4-FFF2-40B4-BE49-F238E27FC236}">
                <a16:creationId xmlns:a16="http://schemas.microsoft.com/office/drawing/2014/main" id="{3E91C0A5-ED1B-D046-866C-A2584AF50F0B}"/>
              </a:ext>
            </a:extLst>
          </p:cNvPr>
          <p:cNvSpPr txBox="1"/>
          <p:nvPr/>
        </p:nvSpPr>
        <p:spPr>
          <a:xfrm>
            <a:off x="4691745" y="4743132"/>
            <a:ext cx="6096000" cy="1692771"/>
          </a:xfrm>
          <a:prstGeom prst="rect">
            <a:avLst/>
          </a:prstGeom>
          <a:noFill/>
        </p:spPr>
        <p:txBody>
          <a:bodyPr wrap="square">
            <a:spAutoFit/>
          </a:bodyPr>
          <a:lstStyle/>
          <a:p>
            <a:pPr algn="ctr"/>
            <a:r>
              <a:rPr lang="it-IT" sz="2400" b="1" dirty="0">
                <a:solidFill>
                  <a:schemeClr val="bg1"/>
                </a:solidFill>
                <a:latin typeface="PMingLiU" panose="02020500000000000000" pitchFamily="18" charset="-120"/>
                <a:ea typeface="PMingLiU" panose="02020500000000000000" pitchFamily="18" charset="-120"/>
              </a:rPr>
              <a:t>Aspetti NEGATIVI: </a:t>
            </a:r>
          </a:p>
          <a:p>
            <a:pPr algn="just"/>
            <a:r>
              <a:rPr lang="it-IT" sz="2000" dirty="0">
                <a:solidFill>
                  <a:schemeClr val="bg1"/>
                </a:solidFill>
                <a:latin typeface="PMingLiU" panose="02020500000000000000" pitchFamily="18" charset="-120"/>
                <a:ea typeface="PMingLiU" panose="02020500000000000000" pitchFamily="18" charset="-120"/>
              </a:rPr>
              <a:t>il processo verbale di conciliazione non coinvolge i Legali delle Parti e non fornisce dei parametri definitivi, come richiesto («</a:t>
            </a:r>
            <a:r>
              <a:rPr lang="it-IT" sz="2000" i="1" dirty="0">
                <a:solidFill>
                  <a:schemeClr val="bg1"/>
                </a:solidFill>
                <a:latin typeface="PMingLiU" panose="02020500000000000000" pitchFamily="18" charset="-120"/>
                <a:ea typeface="PMingLiU" panose="02020500000000000000" pitchFamily="18" charset="-120"/>
              </a:rPr>
              <a:t>determinazione dei crediti»</a:t>
            </a:r>
            <a:r>
              <a:rPr lang="it-IT" sz="2000" dirty="0">
                <a:solidFill>
                  <a:schemeClr val="bg1"/>
                </a:solidFill>
                <a:latin typeface="PMingLiU" panose="02020500000000000000" pitchFamily="18" charset="-120"/>
                <a:ea typeface="PMingLiU" panose="02020500000000000000" pitchFamily="18" charset="-120"/>
              </a:rPr>
              <a:t>); </a:t>
            </a:r>
          </a:p>
          <a:p>
            <a:pPr algn="just"/>
            <a:r>
              <a:rPr lang="it-IT" sz="2000" dirty="0">
                <a:solidFill>
                  <a:schemeClr val="bg1"/>
                </a:solidFill>
                <a:latin typeface="PMingLiU" panose="02020500000000000000" pitchFamily="18" charset="-120"/>
                <a:ea typeface="PMingLiU" panose="02020500000000000000" pitchFamily="18" charset="-120"/>
              </a:rPr>
              <a:t>quindi non è una risoluzione del contenzioso.</a:t>
            </a:r>
          </a:p>
        </p:txBody>
      </p:sp>
      <p:pic>
        <p:nvPicPr>
          <p:cNvPr id="14" name="Elemento grafico 13" descr="Segna Pollice su con riempimento a tinta unita">
            <a:extLst>
              <a:ext uri="{FF2B5EF4-FFF2-40B4-BE49-F238E27FC236}">
                <a16:creationId xmlns:a16="http://schemas.microsoft.com/office/drawing/2014/main" id="{538AFEF6-F90C-27B4-0475-60315AA92EF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2399" y="4418068"/>
            <a:ext cx="914400" cy="914400"/>
          </a:xfrm>
          <a:prstGeom prst="rect">
            <a:avLst/>
          </a:prstGeom>
        </p:spPr>
      </p:pic>
      <p:pic>
        <p:nvPicPr>
          <p:cNvPr id="19" name="Elemento grafico 18" descr="Pollice abbassato con riempimento a tinta unita">
            <a:extLst>
              <a:ext uri="{FF2B5EF4-FFF2-40B4-BE49-F238E27FC236}">
                <a16:creationId xmlns:a16="http://schemas.microsoft.com/office/drawing/2014/main" id="{12294FF8-AC29-09C1-6712-BE96C2D760D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85750" y="4547728"/>
            <a:ext cx="914400" cy="914400"/>
          </a:xfrm>
          <a:prstGeom prst="rect">
            <a:avLst/>
          </a:prstGeom>
        </p:spPr>
      </p:pic>
    </p:spTree>
    <p:extLst>
      <p:ext uri="{BB962C8B-B14F-4D97-AF65-F5344CB8AC3E}">
        <p14:creationId xmlns:p14="http://schemas.microsoft.com/office/powerpoint/2010/main" val="166730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64A36CF3-2F75-3498-BF95-C4255E152549}"/>
              </a:ext>
            </a:extLst>
          </p:cNvPr>
          <p:cNvSpPr txBox="1"/>
          <p:nvPr/>
        </p:nvSpPr>
        <p:spPr>
          <a:xfrm>
            <a:off x="413657" y="422097"/>
            <a:ext cx="11527972" cy="923330"/>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dirty="0">
                <a:latin typeface="PMingLiU" panose="02020500000000000000" pitchFamily="18" charset="-120"/>
                <a:ea typeface="PMingLiU" panose="02020500000000000000" pitchFamily="18" charset="-120"/>
              </a:rPr>
              <a:t>LA CONCILIAZIONE «ECONOMICA»</a:t>
            </a:r>
            <a:endParaRPr lang="it-IT" sz="4000" dirty="0">
              <a:latin typeface="PMingLiU" panose="02020500000000000000" pitchFamily="18" charset="-120"/>
              <a:ea typeface="PMingLiU" panose="02020500000000000000" pitchFamily="18" charset="-120"/>
            </a:endParaRPr>
          </a:p>
        </p:txBody>
      </p:sp>
      <p:sp>
        <p:nvSpPr>
          <p:cNvPr id="9" name="CasellaDiTesto 8">
            <a:extLst>
              <a:ext uri="{FF2B5EF4-FFF2-40B4-BE49-F238E27FC236}">
                <a16:creationId xmlns:a16="http://schemas.microsoft.com/office/drawing/2014/main" id="{FBF7656B-7186-B4C7-287A-C07E38257615}"/>
              </a:ext>
            </a:extLst>
          </p:cNvPr>
          <p:cNvSpPr txBox="1"/>
          <p:nvPr/>
        </p:nvSpPr>
        <p:spPr>
          <a:xfrm>
            <a:off x="571500" y="1451346"/>
            <a:ext cx="10961914" cy="3046988"/>
          </a:xfrm>
          <a:prstGeom prst="rect">
            <a:avLst/>
          </a:prstGeom>
          <a:noFill/>
        </p:spPr>
        <p:txBody>
          <a:bodyPr wrap="square" rtlCol="0">
            <a:spAutoFit/>
          </a:bodyPr>
          <a:lstStyle/>
          <a:p>
            <a:pPr algn="just"/>
            <a:r>
              <a:rPr lang="it-IT" sz="2400" dirty="0">
                <a:solidFill>
                  <a:schemeClr val="bg1"/>
                </a:solidFill>
                <a:latin typeface="PMingLiU" panose="02020500000000000000" pitchFamily="18" charset="-120"/>
                <a:ea typeface="PMingLiU" panose="02020500000000000000" pitchFamily="18" charset="-120"/>
              </a:rPr>
              <a:t>È un processo più articolato che deve coinvolgere sempre gli Avvocati delle Parti e che è più lontano dalle solite dinamiche di lavoro del Consulente Medico-Legale (comfort zone), ma che offre un nuovo campo di azione al CTU Medico-Legale (diversamente dalla mediazione ex Dlgs 28/2010) e uno stimolante ampliamento dell’orizzonte culturale del CTU Medico.</a:t>
            </a:r>
          </a:p>
          <a:p>
            <a:pPr algn="just"/>
            <a:r>
              <a:rPr lang="it-IT" sz="2400" dirty="0">
                <a:solidFill>
                  <a:schemeClr val="bg1"/>
                </a:solidFill>
                <a:latin typeface="PMingLiU" panose="02020500000000000000" pitchFamily="18" charset="-120"/>
                <a:ea typeface="PMingLiU" panose="02020500000000000000" pitchFamily="18" charset="-120"/>
              </a:rPr>
              <a:t>La conciliazione «economica» è in sostanza la «conciliazione» pensata dal Legislatore quale strumento di risoluzione alternativa delle controversie (che prevede accertamento e relativa determinazione dei crediti). </a:t>
            </a:r>
          </a:p>
        </p:txBody>
      </p:sp>
      <p:sp>
        <p:nvSpPr>
          <p:cNvPr id="11" name="CasellaDiTesto 10">
            <a:extLst>
              <a:ext uri="{FF2B5EF4-FFF2-40B4-BE49-F238E27FC236}">
                <a16:creationId xmlns:a16="http://schemas.microsoft.com/office/drawing/2014/main" id="{EFE79DF7-DDFA-5DE2-032D-1B0A1158C504}"/>
              </a:ext>
            </a:extLst>
          </p:cNvPr>
          <p:cNvSpPr txBox="1"/>
          <p:nvPr/>
        </p:nvSpPr>
        <p:spPr>
          <a:xfrm>
            <a:off x="571500" y="4604253"/>
            <a:ext cx="3722914" cy="1938992"/>
          </a:xfrm>
          <a:prstGeom prst="rect">
            <a:avLst/>
          </a:prstGeom>
          <a:noFill/>
        </p:spPr>
        <p:txBody>
          <a:bodyPr wrap="square">
            <a:spAutoFit/>
          </a:bodyPr>
          <a:lstStyle/>
          <a:p>
            <a:pPr algn="ctr"/>
            <a:r>
              <a:rPr lang="it-IT" sz="2400" b="1" dirty="0">
                <a:solidFill>
                  <a:schemeClr val="bg1"/>
                </a:solidFill>
                <a:latin typeface="PMingLiU" panose="02020500000000000000" pitchFamily="18" charset="-120"/>
                <a:ea typeface="PMingLiU" panose="02020500000000000000" pitchFamily="18" charset="-120"/>
              </a:rPr>
              <a:t>Aspetti POSITIVI</a:t>
            </a:r>
            <a:r>
              <a:rPr lang="it-IT" sz="2400" dirty="0">
                <a:solidFill>
                  <a:schemeClr val="bg1"/>
                </a:solidFill>
                <a:latin typeface="PMingLiU" panose="02020500000000000000" pitchFamily="18" charset="-120"/>
                <a:ea typeface="PMingLiU" panose="02020500000000000000" pitchFamily="18" charset="-120"/>
              </a:rPr>
              <a:t>: </a:t>
            </a:r>
          </a:p>
          <a:p>
            <a:pPr algn="just"/>
            <a:r>
              <a:rPr lang="it-IT" sz="2400" dirty="0">
                <a:solidFill>
                  <a:schemeClr val="bg1"/>
                </a:solidFill>
                <a:latin typeface="PMingLiU" panose="02020500000000000000" pitchFamily="18" charset="-120"/>
                <a:ea typeface="PMingLiU" panose="02020500000000000000" pitchFamily="18" charset="-120"/>
              </a:rPr>
              <a:t>verbale di conciliazione «</a:t>
            </a:r>
            <a:r>
              <a:rPr lang="it-IT" sz="2400" i="1" dirty="0">
                <a:solidFill>
                  <a:schemeClr val="bg1"/>
                </a:solidFill>
                <a:latin typeface="PMingLiU" panose="02020500000000000000" pitchFamily="18" charset="-120"/>
                <a:ea typeface="PMingLiU" panose="02020500000000000000" pitchFamily="18" charset="-120"/>
              </a:rPr>
              <a:t>definitivo</a:t>
            </a:r>
            <a:r>
              <a:rPr lang="it-IT" sz="2400" dirty="0">
                <a:solidFill>
                  <a:schemeClr val="bg1"/>
                </a:solidFill>
                <a:latin typeface="PMingLiU" panose="02020500000000000000" pitchFamily="18" charset="-120"/>
                <a:ea typeface="PMingLiU" panose="02020500000000000000" pitchFamily="18" charset="-120"/>
              </a:rPr>
              <a:t>» che tutela le Parti che vi hanno aderito e diviene titolo esecutivo.</a:t>
            </a:r>
          </a:p>
        </p:txBody>
      </p:sp>
      <p:sp>
        <p:nvSpPr>
          <p:cNvPr id="12" name="CasellaDiTesto 11">
            <a:extLst>
              <a:ext uri="{FF2B5EF4-FFF2-40B4-BE49-F238E27FC236}">
                <a16:creationId xmlns:a16="http://schemas.microsoft.com/office/drawing/2014/main" id="{3E91C0A5-ED1B-D046-866C-A2584AF50F0B}"/>
              </a:ext>
            </a:extLst>
          </p:cNvPr>
          <p:cNvSpPr txBox="1"/>
          <p:nvPr/>
        </p:nvSpPr>
        <p:spPr>
          <a:xfrm>
            <a:off x="4694464" y="4388809"/>
            <a:ext cx="6096000" cy="2154436"/>
          </a:xfrm>
          <a:prstGeom prst="rect">
            <a:avLst/>
          </a:prstGeom>
          <a:noFill/>
        </p:spPr>
        <p:txBody>
          <a:bodyPr wrap="square">
            <a:spAutoFit/>
          </a:bodyPr>
          <a:lstStyle/>
          <a:p>
            <a:pPr algn="ctr"/>
            <a:r>
              <a:rPr lang="it-IT" sz="2400" b="1" dirty="0">
                <a:solidFill>
                  <a:schemeClr val="bg1"/>
                </a:solidFill>
                <a:latin typeface="PMingLiU" panose="02020500000000000000" pitchFamily="18" charset="-120"/>
                <a:ea typeface="PMingLiU" panose="02020500000000000000" pitchFamily="18" charset="-120"/>
              </a:rPr>
              <a:t>Aspetti NEGATIVI: </a:t>
            </a:r>
          </a:p>
          <a:p>
            <a:pPr algn="just"/>
            <a:r>
              <a:rPr lang="it-IT" sz="2200" dirty="0">
                <a:solidFill>
                  <a:schemeClr val="bg1"/>
                </a:solidFill>
                <a:latin typeface="PMingLiU" panose="02020500000000000000" pitchFamily="18" charset="-120"/>
                <a:ea typeface="PMingLiU" panose="02020500000000000000" pitchFamily="18" charset="-120"/>
              </a:rPr>
              <a:t>richiede una procedura più complessa, coinvolgimento dei Legali, competenze aggiuntive dei CTU nelle tecniche di mediazione e conciliazione, nonché competenze tecniche nella redazione di un accordo negoziale valido (delegabili?).</a:t>
            </a:r>
          </a:p>
        </p:txBody>
      </p:sp>
      <p:pic>
        <p:nvPicPr>
          <p:cNvPr id="3" name="Elemento grafico 2" descr="Segna Pollice su con riempimento a tinta unita">
            <a:extLst>
              <a:ext uri="{FF2B5EF4-FFF2-40B4-BE49-F238E27FC236}">
                <a16:creationId xmlns:a16="http://schemas.microsoft.com/office/drawing/2014/main" id="{8FEAE26A-BB8E-D4DE-5CF4-82C22244773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9742" y="4306567"/>
            <a:ext cx="914400" cy="914400"/>
          </a:xfrm>
          <a:prstGeom prst="rect">
            <a:avLst/>
          </a:prstGeom>
        </p:spPr>
      </p:pic>
      <p:pic>
        <p:nvPicPr>
          <p:cNvPr id="6" name="Elemento grafico 5" descr="Pollice abbassato con riempimento a tinta unita">
            <a:extLst>
              <a:ext uri="{FF2B5EF4-FFF2-40B4-BE49-F238E27FC236}">
                <a16:creationId xmlns:a16="http://schemas.microsoft.com/office/drawing/2014/main" id="{6332FE11-5705-7003-ED9F-E2240D600FE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33264" y="4311348"/>
            <a:ext cx="914400" cy="914400"/>
          </a:xfrm>
          <a:prstGeom prst="rect">
            <a:avLst/>
          </a:prstGeom>
        </p:spPr>
      </p:pic>
    </p:spTree>
    <p:extLst>
      <p:ext uri="{BB962C8B-B14F-4D97-AF65-F5344CB8AC3E}">
        <p14:creationId xmlns:p14="http://schemas.microsoft.com/office/powerpoint/2010/main" val="3854720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FBF7656B-7186-B4C7-287A-C07E38257615}"/>
              </a:ext>
            </a:extLst>
          </p:cNvPr>
          <p:cNvSpPr txBox="1"/>
          <p:nvPr/>
        </p:nvSpPr>
        <p:spPr>
          <a:xfrm>
            <a:off x="0" y="97971"/>
            <a:ext cx="10961914" cy="4369722"/>
          </a:xfrm>
          <a:prstGeom prst="rect">
            <a:avLst/>
          </a:prstGeom>
          <a:noFill/>
        </p:spPr>
        <p:txBody>
          <a:bodyPr wrap="square" rtlCol="0">
            <a:spAutoFit/>
          </a:bodyPr>
          <a:lstStyle/>
          <a:p>
            <a:pPr algn="ctr">
              <a:lnSpc>
                <a:spcPct val="200000"/>
              </a:lnSpc>
            </a:pPr>
            <a:r>
              <a:rPr lang="it-IT" sz="6000"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LA CTU CONCILIATIVA </a:t>
            </a:r>
          </a:p>
          <a:p>
            <a:pPr algn="ctr">
              <a:lnSpc>
                <a:spcPct val="200000"/>
              </a:lnSpc>
            </a:pPr>
            <a:endParaRPr lang="it-IT" sz="2800"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endParaRPr>
          </a:p>
          <a:p>
            <a:pPr algn="ctr">
              <a:lnSpc>
                <a:spcPct val="200000"/>
              </a:lnSpc>
            </a:pPr>
            <a:r>
              <a:rPr lang="it-IT" sz="6000"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 SECONDO               </a:t>
            </a:r>
            <a:r>
              <a:rPr lang="it-IT" sz="5400"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a:t>
            </a:r>
          </a:p>
        </p:txBody>
      </p:sp>
      <p:pic>
        <p:nvPicPr>
          <p:cNvPr id="3" name="Immagine 2" descr="Immagine che contiene testo, poster, arte, Collezionabile&#10;&#10;Descrizione generata automaticamente">
            <a:extLst>
              <a:ext uri="{FF2B5EF4-FFF2-40B4-BE49-F238E27FC236}">
                <a16:creationId xmlns:a16="http://schemas.microsoft.com/office/drawing/2014/main" id="{F6A822BA-C8D5-8D2F-C19F-7316C04560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3315" y="1778000"/>
            <a:ext cx="2536371" cy="3474202"/>
          </a:xfrm>
          <a:prstGeom prst="rect">
            <a:avLst/>
          </a:prstGeom>
        </p:spPr>
      </p:pic>
    </p:spTree>
    <p:extLst>
      <p:ext uri="{BB962C8B-B14F-4D97-AF65-F5344CB8AC3E}">
        <p14:creationId xmlns:p14="http://schemas.microsoft.com/office/powerpoint/2010/main" val="882620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64A36CF3-2F75-3498-BF95-C4255E152549}"/>
              </a:ext>
            </a:extLst>
          </p:cNvPr>
          <p:cNvSpPr txBox="1"/>
          <p:nvPr/>
        </p:nvSpPr>
        <p:spPr>
          <a:xfrm>
            <a:off x="266026" y="217715"/>
            <a:ext cx="11527972" cy="707886"/>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sz="4000" dirty="0">
                <a:latin typeface="PMingLiU" panose="02020500000000000000" pitchFamily="18" charset="-120"/>
                <a:ea typeface="PMingLiU" panose="02020500000000000000" pitchFamily="18" charset="-120"/>
              </a:rPr>
              <a:t>Fase Tecnica</a:t>
            </a:r>
          </a:p>
        </p:txBody>
      </p:sp>
      <p:sp>
        <p:nvSpPr>
          <p:cNvPr id="9" name="CasellaDiTesto 8">
            <a:extLst>
              <a:ext uri="{FF2B5EF4-FFF2-40B4-BE49-F238E27FC236}">
                <a16:creationId xmlns:a16="http://schemas.microsoft.com/office/drawing/2014/main" id="{FBF7656B-7186-B4C7-287A-C07E38257615}"/>
              </a:ext>
            </a:extLst>
          </p:cNvPr>
          <p:cNvSpPr txBox="1"/>
          <p:nvPr/>
        </p:nvSpPr>
        <p:spPr>
          <a:xfrm>
            <a:off x="675812" y="1012954"/>
            <a:ext cx="10857602" cy="5139869"/>
          </a:xfrm>
          <a:prstGeom prst="rect">
            <a:avLst/>
          </a:prstGeom>
          <a:noFill/>
        </p:spPr>
        <p:txBody>
          <a:bodyPr wrap="square" rtlCol="0">
            <a:spAutoFit/>
          </a:bodyPr>
          <a:lstStyle/>
          <a:p>
            <a:pPr algn="just">
              <a:spcBef>
                <a:spcPts val="1200"/>
              </a:spcBef>
            </a:pPr>
            <a:r>
              <a:rPr lang="it-IT" sz="2800" dirty="0">
                <a:solidFill>
                  <a:schemeClr val="bg1"/>
                </a:solidFill>
                <a:latin typeface="PMingLiU" panose="02020500000000000000" pitchFamily="18" charset="-120"/>
                <a:ea typeface="PMingLiU" panose="02020500000000000000" pitchFamily="18" charset="-120"/>
              </a:rPr>
              <a:t>Il primo incontro peritale deve avere carattere prettamente tecnico. </a:t>
            </a:r>
          </a:p>
          <a:p>
            <a:pPr algn="just">
              <a:spcBef>
                <a:spcPts val="1200"/>
              </a:spcBef>
            </a:pPr>
            <a:r>
              <a:rPr lang="it-IT" sz="2800" dirty="0">
                <a:solidFill>
                  <a:schemeClr val="bg1"/>
                </a:solidFill>
                <a:latin typeface="PMingLiU" panose="02020500000000000000" pitchFamily="18" charset="-120"/>
                <a:ea typeface="PMingLiU" panose="02020500000000000000" pitchFamily="18" charset="-120"/>
              </a:rPr>
              <a:t>I CTU, avendo già studiato il caso al fine di guidare le operazioni, devono guidare la prima seduta, volta alla ricostruzione della vicenda, alla raccolta anamnestica e alla visita del danneggiato (se in vita). Una volta provveduto a questo primo inquadramento seguirà la discussione dei CTP in contraddittorio. Tale fase, da ribadire di carattere tecnico, consente ai CTU di inquadrare l'effettivo orientamento delle parti e ciò è d’interesse anche per l’impostazione del tentativo di conciliazione. </a:t>
            </a:r>
          </a:p>
          <a:p>
            <a:pPr algn="just">
              <a:spcBef>
                <a:spcPts val="1200"/>
              </a:spcBef>
            </a:pPr>
            <a:r>
              <a:rPr lang="it-IT" sz="2800" dirty="0">
                <a:solidFill>
                  <a:schemeClr val="bg1"/>
                </a:solidFill>
                <a:latin typeface="PMingLiU" panose="02020500000000000000" pitchFamily="18" charset="-120"/>
                <a:ea typeface="PMingLiU" panose="02020500000000000000" pitchFamily="18" charset="-120"/>
              </a:rPr>
              <a:t>Un proseguimento della fase tecnica è il possibile recepimento di annotazioni da parte dei CTP che devono essere inviate a tutti i consulenti per non violare il principio del contraddittorio</a:t>
            </a:r>
          </a:p>
        </p:txBody>
      </p:sp>
    </p:spTree>
    <p:extLst>
      <p:ext uri="{BB962C8B-B14F-4D97-AF65-F5344CB8AC3E}">
        <p14:creationId xmlns:p14="http://schemas.microsoft.com/office/powerpoint/2010/main" val="2119843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FBF7656B-7186-B4C7-287A-C07E38257615}"/>
              </a:ext>
            </a:extLst>
          </p:cNvPr>
          <p:cNvSpPr txBox="1"/>
          <p:nvPr/>
        </p:nvSpPr>
        <p:spPr>
          <a:xfrm>
            <a:off x="675812" y="1371173"/>
            <a:ext cx="10857602" cy="4278094"/>
          </a:xfrm>
          <a:prstGeom prst="rect">
            <a:avLst/>
          </a:prstGeom>
          <a:noFill/>
        </p:spPr>
        <p:txBody>
          <a:bodyPr wrap="square" rtlCol="0">
            <a:spAutoFit/>
          </a:bodyPr>
          <a:lstStyle/>
          <a:p>
            <a:pPr algn="just">
              <a:spcBef>
                <a:spcPts val="1200"/>
              </a:spcBef>
            </a:pPr>
            <a:r>
              <a:rPr lang="it-IT" sz="2800" dirty="0">
                <a:solidFill>
                  <a:schemeClr val="bg1"/>
                </a:solidFill>
                <a:latin typeface="PMingLiU" panose="02020500000000000000" pitchFamily="18" charset="-120"/>
                <a:ea typeface="PMingLiU" panose="02020500000000000000" pitchFamily="18" charset="-120"/>
              </a:rPr>
              <a:t>Effettuato l’inquadramento tecnico del caso, può prendere avvio un primo tentativo conciliativo, che non è da demandare alla sola iniziativa delle parti e che anzi deve essere guidato dal CTU Medico legale e che deve essere coerente con l’orientamento tecnico dei CTU in tema di AN </a:t>
            </a:r>
            <a:r>
              <a:rPr lang="it-IT" sz="2800" dirty="0" err="1">
                <a:solidFill>
                  <a:schemeClr val="bg1"/>
                </a:solidFill>
                <a:latin typeface="PMingLiU" panose="02020500000000000000" pitchFamily="18" charset="-120"/>
                <a:ea typeface="PMingLiU" panose="02020500000000000000" pitchFamily="18" charset="-120"/>
              </a:rPr>
              <a:t>debeatur</a:t>
            </a:r>
            <a:r>
              <a:rPr lang="it-IT" sz="2800" dirty="0">
                <a:solidFill>
                  <a:schemeClr val="bg1"/>
                </a:solidFill>
                <a:latin typeface="PMingLiU" panose="02020500000000000000" pitchFamily="18" charset="-120"/>
                <a:ea typeface="PMingLiU" panose="02020500000000000000" pitchFamily="18" charset="-120"/>
              </a:rPr>
              <a:t>. </a:t>
            </a:r>
          </a:p>
          <a:p>
            <a:pPr algn="just">
              <a:spcBef>
                <a:spcPts val="1200"/>
              </a:spcBef>
            </a:pPr>
            <a:r>
              <a:rPr lang="it-IT" sz="2800" dirty="0">
                <a:solidFill>
                  <a:schemeClr val="bg1"/>
                </a:solidFill>
                <a:latin typeface="PMingLiU" panose="02020500000000000000" pitchFamily="18" charset="-120"/>
                <a:ea typeface="PMingLiU" panose="02020500000000000000" pitchFamily="18" charset="-120"/>
              </a:rPr>
              <a:t>In tal caso si accorda un secondo incontro con la partecipazione necessaria dei Legali ed invece non imprescindibile dei CTP.</a:t>
            </a:r>
          </a:p>
          <a:p>
            <a:pPr algn="just">
              <a:spcBef>
                <a:spcPts val="1200"/>
              </a:spcBef>
            </a:pPr>
            <a:r>
              <a:rPr lang="it-IT" sz="2800" dirty="0">
                <a:solidFill>
                  <a:schemeClr val="bg1"/>
                </a:solidFill>
                <a:latin typeface="PMingLiU" panose="02020500000000000000" pitchFamily="18" charset="-120"/>
                <a:ea typeface="PMingLiU" panose="02020500000000000000" pitchFamily="18" charset="-120"/>
              </a:rPr>
              <a:t>• Ribadendo che il tentativo di conciliazione spetta al CTU, le parti in questa sede hanno la facoltà di avanzare loro eventuali proposte conciliative discutendone con il CTU nel tentativo di giungere ad un accordo</a:t>
            </a:r>
          </a:p>
        </p:txBody>
      </p:sp>
      <p:sp>
        <p:nvSpPr>
          <p:cNvPr id="2" name="CasellaDiTesto 1">
            <a:extLst>
              <a:ext uri="{FF2B5EF4-FFF2-40B4-BE49-F238E27FC236}">
                <a16:creationId xmlns:a16="http://schemas.microsoft.com/office/drawing/2014/main" id="{A072F194-754F-D1A4-30F8-406642743C3B}"/>
              </a:ext>
            </a:extLst>
          </p:cNvPr>
          <p:cNvSpPr txBox="1"/>
          <p:nvPr/>
        </p:nvSpPr>
        <p:spPr>
          <a:xfrm>
            <a:off x="266026" y="217715"/>
            <a:ext cx="11527972" cy="707886"/>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sz="4000" dirty="0">
                <a:latin typeface="PMingLiU" panose="02020500000000000000" pitchFamily="18" charset="-120"/>
                <a:ea typeface="PMingLiU" panose="02020500000000000000" pitchFamily="18" charset="-120"/>
              </a:rPr>
              <a:t>Prima Fase CONCILIATIVA</a:t>
            </a:r>
          </a:p>
        </p:txBody>
      </p:sp>
    </p:spTree>
    <p:extLst>
      <p:ext uri="{BB962C8B-B14F-4D97-AF65-F5344CB8AC3E}">
        <p14:creationId xmlns:p14="http://schemas.microsoft.com/office/powerpoint/2010/main" val="146344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FBF7656B-7186-B4C7-287A-C07E38257615}"/>
              </a:ext>
            </a:extLst>
          </p:cNvPr>
          <p:cNvSpPr txBox="1"/>
          <p:nvPr/>
        </p:nvSpPr>
        <p:spPr>
          <a:xfrm>
            <a:off x="760654" y="1484294"/>
            <a:ext cx="10857602" cy="4585871"/>
          </a:xfrm>
          <a:prstGeom prst="rect">
            <a:avLst/>
          </a:prstGeom>
          <a:noFill/>
        </p:spPr>
        <p:txBody>
          <a:bodyPr wrap="square" rtlCol="0">
            <a:spAutoFit/>
          </a:bodyPr>
          <a:lstStyle/>
          <a:p>
            <a:pPr algn="just">
              <a:spcBef>
                <a:spcPts val="1200"/>
              </a:spcBef>
            </a:pPr>
            <a:r>
              <a:rPr lang="it-IT" sz="3000" dirty="0">
                <a:solidFill>
                  <a:schemeClr val="bg1"/>
                </a:solidFill>
                <a:latin typeface="PMingLiU" panose="02020500000000000000" pitchFamily="18" charset="-120"/>
                <a:ea typeface="PMingLiU" panose="02020500000000000000" pitchFamily="18" charset="-120"/>
              </a:rPr>
              <a:t>A questo punto il CTU può introdurre una proposta conciliativa:</a:t>
            </a:r>
          </a:p>
          <a:p>
            <a:pPr algn="just">
              <a:spcBef>
                <a:spcPts val="1200"/>
              </a:spcBef>
            </a:pPr>
            <a:r>
              <a:rPr lang="it-IT" sz="3000" dirty="0">
                <a:solidFill>
                  <a:schemeClr val="bg1"/>
                </a:solidFill>
                <a:latin typeface="PMingLiU" panose="02020500000000000000" pitchFamily="18" charset="-120"/>
                <a:ea typeface="PMingLiU" panose="02020500000000000000" pitchFamily="18" charset="-120"/>
              </a:rPr>
              <a:t>...  deve, salvo casi particolari, avere una valenza improntata su basi tecniche e, in particolare, </a:t>
            </a:r>
            <a:r>
              <a:rPr lang="it-IT" sz="3200" b="1" u="sng" dirty="0">
                <a:solidFill>
                  <a:schemeClr val="bg1"/>
                </a:solidFill>
                <a:latin typeface="PMingLiU" panose="02020500000000000000" pitchFamily="18" charset="-120"/>
                <a:ea typeface="PMingLiU" panose="02020500000000000000" pitchFamily="18" charset="-120"/>
              </a:rPr>
              <a:t>deve contenere brevi annotazioni sull’AN e sulle eventuali criticità evidenziate</a:t>
            </a:r>
            <a:r>
              <a:rPr lang="it-IT" sz="3000" dirty="0">
                <a:solidFill>
                  <a:schemeClr val="bg1"/>
                </a:solidFill>
                <a:latin typeface="PMingLiU" panose="02020500000000000000" pitchFamily="18" charset="-120"/>
                <a:ea typeface="PMingLiU" panose="02020500000000000000" pitchFamily="18" charset="-120"/>
              </a:rPr>
              <a:t>. </a:t>
            </a:r>
          </a:p>
          <a:p>
            <a:pPr algn="just">
              <a:spcBef>
                <a:spcPts val="1200"/>
              </a:spcBef>
            </a:pPr>
            <a:endParaRPr lang="it-IT" sz="3000" dirty="0">
              <a:solidFill>
                <a:schemeClr val="bg1"/>
              </a:solidFill>
              <a:latin typeface="PMingLiU" panose="02020500000000000000" pitchFamily="18" charset="-120"/>
              <a:ea typeface="PMingLiU" panose="02020500000000000000" pitchFamily="18" charset="-120"/>
            </a:endParaRPr>
          </a:p>
          <a:p>
            <a:pPr algn="just">
              <a:spcBef>
                <a:spcPts val="1200"/>
              </a:spcBef>
            </a:pPr>
            <a:r>
              <a:rPr lang="it-IT" sz="3000" dirty="0">
                <a:solidFill>
                  <a:schemeClr val="bg1"/>
                </a:solidFill>
                <a:latin typeface="PMingLiU" panose="02020500000000000000" pitchFamily="18" charset="-120"/>
                <a:ea typeface="PMingLiU" panose="02020500000000000000" pitchFamily="18" charset="-120"/>
              </a:rPr>
              <a:t>Se «tecnica» deve corrispondere al pensiero valutativo dei CCTTU.</a:t>
            </a:r>
          </a:p>
          <a:p>
            <a:pPr algn="just">
              <a:spcBef>
                <a:spcPts val="1200"/>
              </a:spcBef>
            </a:pPr>
            <a:endParaRPr lang="it-IT" sz="3000" dirty="0">
              <a:solidFill>
                <a:schemeClr val="bg1"/>
              </a:solidFill>
              <a:latin typeface="PMingLiU" panose="02020500000000000000" pitchFamily="18" charset="-120"/>
              <a:ea typeface="PMingLiU" panose="02020500000000000000" pitchFamily="18" charset="-120"/>
            </a:endParaRPr>
          </a:p>
          <a:p>
            <a:pPr algn="just">
              <a:spcBef>
                <a:spcPts val="1200"/>
              </a:spcBef>
            </a:pPr>
            <a:endParaRPr lang="it-IT" sz="2800" dirty="0">
              <a:solidFill>
                <a:schemeClr val="bg1"/>
              </a:solidFill>
              <a:latin typeface="PMingLiU" panose="02020500000000000000" pitchFamily="18" charset="-120"/>
              <a:ea typeface="PMingLiU" panose="02020500000000000000" pitchFamily="18" charset="-120"/>
            </a:endParaRPr>
          </a:p>
        </p:txBody>
      </p:sp>
      <p:sp>
        <p:nvSpPr>
          <p:cNvPr id="2" name="CasellaDiTesto 1">
            <a:extLst>
              <a:ext uri="{FF2B5EF4-FFF2-40B4-BE49-F238E27FC236}">
                <a16:creationId xmlns:a16="http://schemas.microsoft.com/office/drawing/2014/main" id="{A072F194-754F-D1A4-30F8-406642743C3B}"/>
              </a:ext>
            </a:extLst>
          </p:cNvPr>
          <p:cNvSpPr txBox="1"/>
          <p:nvPr/>
        </p:nvSpPr>
        <p:spPr>
          <a:xfrm>
            <a:off x="266026" y="217715"/>
            <a:ext cx="11527972" cy="707886"/>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sz="4000" dirty="0">
                <a:latin typeface="PMingLiU" panose="02020500000000000000" pitchFamily="18" charset="-120"/>
                <a:ea typeface="PMingLiU" panose="02020500000000000000" pitchFamily="18" charset="-120"/>
              </a:rPr>
              <a:t>Prima Fase CONCILIATIVA</a:t>
            </a:r>
          </a:p>
        </p:txBody>
      </p:sp>
    </p:spTree>
    <p:extLst>
      <p:ext uri="{BB962C8B-B14F-4D97-AF65-F5344CB8AC3E}">
        <p14:creationId xmlns:p14="http://schemas.microsoft.com/office/powerpoint/2010/main" val="3818181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51F916F-EA43-7087-594A-893EDE8D75C0}"/>
              </a:ext>
            </a:extLst>
          </p:cNvPr>
          <p:cNvSpPr txBox="1"/>
          <p:nvPr/>
        </p:nvSpPr>
        <p:spPr>
          <a:xfrm>
            <a:off x="266026" y="217715"/>
            <a:ext cx="11527972" cy="707886"/>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sz="4000" dirty="0">
                <a:latin typeface="PMingLiU" panose="02020500000000000000" pitchFamily="18" charset="-120"/>
                <a:ea typeface="PMingLiU" panose="02020500000000000000" pitchFamily="18" charset="-120"/>
              </a:rPr>
              <a:t>LA CTU PASSO PER PASSO</a:t>
            </a:r>
          </a:p>
        </p:txBody>
      </p:sp>
      <p:sp>
        <p:nvSpPr>
          <p:cNvPr id="6" name="CasellaDiTesto 5">
            <a:extLst>
              <a:ext uri="{FF2B5EF4-FFF2-40B4-BE49-F238E27FC236}">
                <a16:creationId xmlns:a16="http://schemas.microsoft.com/office/drawing/2014/main" id="{224FA072-F038-10CF-7B68-F8E100CABE67}"/>
              </a:ext>
            </a:extLst>
          </p:cNvPr>
          <p:cNvSpPr txBox="1"/>
          <p:nvPr/>
        </p:nvSpPr>
        <p:spPr>
          <a:xfrm>
            <a:off x="3134303" y="944803"/>
            <a:ext cx="5949795" cy="461665"/>
          </a:xfrm>
          <a:prstGeom prst="rect">
            <a:avLst/>
          </a:prstGeom>
          <a:solidFill>
            <a:schemeClr val="tx1"/>
          </a:solidFill>
          <a:ln w="28575">
            <a:solidFill>
              <a:schemeClr val="tx1"/>
            </a:solidFill>
          </a:ln>
          <a:effectLst/>
        </p:spPr>
        <p:txBody>
          <a:bodyPr wrap="square" rtlCol="0">
            <a:spAutoFit/>
          </a:bodyPr>
          <a:lstStyle/>
          <a:p>
            <a:pPr algn="ctr"/>
            <a:r>
              <a:rPr lang="it-IT" sz="24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Incontri di discussione tecnica e conciliativi</a:t>
            </a:r>
          </a:p>
        </p:txBody>
      </p:sp>
      <p:sp>
        <p:nvSpPr>
          <p:cNvPr id="7" name="CasellaDiTesto 6">
            <a:extLst>
              <a:ext uri="{FF2B5EF4-FFF2-40B4-BE49-F238E27FC236}">
                <a16:creationId xmlns:a16="http://schemas.microsoft.com/office/drawing/2014/main" id="{D3C17ED1-DE53-8BA9-D09F-09403AAF8957}"/>
              </a:ext>
            </a:extLst>
          </p:cNvPr>
          <p:cNvSpPr txBox="1"/>
          <p:nvPr/>
        </p:nvSpPr>
        <p:spPr>
          <a:xfrm>
            <a:off x="4138367" y="1535293"/>
            <a:ext cx="3978110" cy="830997"/>
          </a:xfrm>
          <a:prstGeom prst="rect">
            <a:avLst/>
          </a:prstGeom>
          <a:solidFill>
            <a:schemeClr val="tx1"/>
          </a:solidFill>
          <a:ln w="28575">
            <a:solidFill>
              <a:schemeClr val="tx1"/>
            </a:solidFill>
          </a:ln>
          <a:effectLst/>
        </p:spPr>
        <p:txBody>
          <a:bodyPr wrap="square" rtlCol="0">
            <a:spAutoFit/>
          </a:bodyPr>
          <a:lstStyle/>
          <a:p>
            <a:pPr algn="ctr"/>
            <a:r>
              <a:rPr lang="it-IT" sz="24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ACCORDO o DISACCORDO </a:t>
            </a:r>
          </a:p>
          <a:p>
            <a:pPr algn="ctr"/>
            <a:r>
              <a:rPr lang="it-IT" sz="24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tra i CT delle parti</a:t>
            </a:r>
          </a:p>
        </p:txBody>
      </p:sp>
      <p:cxnSp>
        <p:nvCxnSpPr>
          <p:cNvPr id="12" name="Connettore a gomito 11">
            <a:extLst>
              <a:ext uri="{FF2B5EF4-FFF2-40B4-BE49-F238E27FC236}">
                <a16:creationId xmlns:a16="http://schemas.microsoft.com/office/drawing/2014/main" id="{2401FA3D-5116-0C62-C965-2423E2404D91}"/>
              </a:ext>
            </a:extLst>
          </p:cNvPr>
          <p:cNvCxnSpPr>
            <a:cxnSpLocks/>
            <a:stCxn id="7" idx="1"/>
            <a:endCxn id="31" idx="0"/>
          </p:cNvCxnSpPr>
          <p:nvPr/>
        </p:nvCxnSpPr>
        <p:spPr>
          <a:xfrm rot="10800000" flipV="1">
            <a:off x="2248589" y="1950791"/>
            <a:ext cx="1889778" cy="673433"/>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7" name="CasellaDiTesto 26">
            <a:extLst>
              <a:ext uri="{FF2B5EF4-FFF2-40B4-BE49-F238E27FC236}">
                <a16:creationId xmlns:a16="http://schemas.microsoft.com/office/drawing/2014/main" id="{22335272-AF45-E9D3-3FEB-BF0A17EFDB90}"/>
              </a:ext>
            </a:extLst>
          </p:cNvPr>
          <p:cNvSpPr txBox="1"/>
          <p:nvPr/>
        </p:nvSpPr>
        <p:spPr>
          <a:xfrm>
            <a:off x="6796725" y="2601663"/>
            <a:ext cx="4119513" cy="707886"/>
          </a:xfrm>
          <a:prstGeom prst="rect">
            <a:avLst/>
          </a:prstGeom>
          <a:solidFill>
            <a:schemeClr val="tx1"/>
          </a:solidFill>
          <a:ln w="28575">
            <a:solidFill>
              <a:schemeClr val="tx1"/>
            </a:solidFill>
          </a:ln>
          <a:effectLst/>
        </p:spPr>
        <p:txBody>
          <a:bodyPr wrap="square" rtlCol="0">
            <a:spAutoFit/>
          </a:bodyPr>
          <a:lstStyle/>
          <a:p>
            <a:pPr algn="ctr"/>
            <a:r>
              <a:rPr lang="it-IT" sz="20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VERBALE </a:t>
            </a:r>
          </a:p>
          <a:p>
            <a:pPr algn="ctr"/>
            <a:r>
              <a:rPr lang="it-IT" sz="20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DI PROPOSTA TECNICA</a:t>
            </a:r>
          </a:p>
        </p:txBody>
      </p:sp>
      <p:sp>
        <p:nvSpPr>
          <p:cNvPr id="31" name="CasellaDiTesto 30">
            <a:extLst>
              <a:ext uri="{FF2B5EF4-FFF2-40B4-BE49-F238E27FC236}">
                <a16:creationId xmlns:a16="http://schemas.microsoft.com/office/drawing/2014/main" id="{4A6E01E9-9077-E310-C679-B54760541637}"/>
              </a:ext>
            </a:extLst>
          </p:cNvPr>
          <p:cNvSpPr txBox="1"/>
          <p:nvPr/>
        </p:nvSpPr>
        <p:spPr>
          <a:xfrm>
            <a:off x="466950" y="2624225"/>
            <a:ext cx="3563277" cy="707886"/>
          </a:xfrm>
          <a:prstGeom prst="rect">
            <a:avLst/>
          </a:prstGeom>
          <a:solidFill>
            <a:schemeClr val="tx1"/>
          </a:solidFill>
          <a:ln w="28575">
            <a:solidFill>
              <a:schemeClr val="tx1"/>
            </a:solidFill>
          </a:ln>
          <a:effectLst/>
        </p:spPr>
        <p:txBody>
          <a:bodyPr wrap="square" rtlCol="0">
            <a:spAutoFit/>
          </a:bodyPr>
          <a:lstStyle/>
          <a:p>
            <a:pPr algn="ctr"/>
            <a:r>
              <a:rPr lang="it-IT" sz="20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PROPOSTA DI CONCILIAZIONE ECONOMICA</a:t>
            </a:r>
          </a:p>
        </p:txBody>
      </p:sp>
      <p:sp>
        <p:nvSpPr>
          <p:cNvPr id="33" name="CasellaDiTesto 32">
            <a:extLst>
              <a:ext uri="{FF2B5EF4-FFF2-40B4-BE49-F238E27FC236}">
                <a16:creationId xmlns:a16="http://schemas.microsoft.com/office/drawing/2014/main" id="{FD0FAB10-DECC-3FE3-06C2-E7B2C2BDCED3}"/>
              </a:ext>
            </a:extLst>
          </p:cNvPr>
          <p:cNvSpPr txBox="1"/>
          <p:nvPr/>
        </p:nvSpPr>
        <p:spPr>
          <a:xfrm>
            <a:off x="303962" y="4085343"/>
            <a:ext cx="2718671" cy="1200329"/>
          </a:xfrm>
          <a:prstGeom prst="rect">
            <a:avLst/>
          </a:prstGeom>
          <a:solidFill>
            <a:schemeClr val="accent6">
              <a:lumMod val="60000"/>
              <a:lumOff val="40000"/>
            </a:schemeClr>
          </a:solidFill>
          <a:ln w="28575">
            <a:solidFill>
              <a:schemeClr val="accent6">
                <a:lumMod val="75000"/>
              </a:schemeClr>
            </a:solidFill>
          </a:ln>
          <a:effectLst/>
        </p:spPr>
        <p:txBody>
          <a:bodyPr wrap="square" rtlCol="0">
            <a:spAutoFit/>
          </a:bodyPr>
          <a:lstStyle/>
          <a:p>
            <a:pPr algn="ctr"/>
            <a:r>
              <a:rPr lang="it-IT" sz="2400" b="1" dirty="0">
                <a:ln w="0"/>
                <a:solidFill>
                  <a:schemeClr val="accent6">
                    <a:lumMod val="75000"/>
                  </a:schemeClr>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VERBALE DI CONCILIAZIONE ECONOMICA</a:t>
            </a:r>
          </a:p>
        </p:txBody>
      </p:sp>
      <p:sp>
        <p:nvSpPr>
          <p:cNvPr id="42" name="CasellaDiTesto 41">
            <a:extLst>
              <a:ext uri="{FF2B5EF4-FFF2-40B4-BE49-F238E27FC236}">
                <a16:creationId xmlns:a16="http://schemas.microsoft.com/office/drawing/2014/main" id="{4296BB1B-ED1A-2E3F-8F5C-D162AA0CE455}"/>
              </a:ext>
            </a:extLst>
          </p:cNvPr>
          <p:cNvSpPr txBox="1"/>
          <p:nvPr/>
        </p:nvSpPr>
        <p:spPr>
          <a:xfrm>
            <a:off x="4696471" y="4340387"/>
            <a:ext cx="2394354" cy="707886"/>
          </a:xfrm>
          <a:prstGeom prst="rect">
            <a:avLst/>
          </a:prstGeom>
          <a:solidFill>
            <a:schemeClr val="tx1"/>
          </a:solidFill>
          <a:ln w="28575">
            <a:solidFill>
              <a:schemeClr val="tx1"/>
            </a:solidFill>
          </a:ln>
          <a:effectLst/>
        </p:spPr>
        <p:txBody>
          <a:bodyPr wrap="square" rtlCol="0">
            <a:spAutoFit/>
          </a:bodyPr>
          <a:lstStyle/>
          <a:p>
            <a:pPr algn="ctr"/>
            <a:r>
              <a:rPr lang="it-IT" sz="20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REDAZIONE DELLA BOZZA</a:t>
            </a:r>
          </a:p>
        </p:txBody>
      </p:sp>
      <p:sp>
        <p:nvSpPr>
          <p:cNvPr id="68" name="CasellaDiTesto 67">
            <a:extLst>
              <a:ext uri="{FF2B5EF4-FFF2-40B4-BE49-F238E27FC236}">
                <a16:creationId xmlns:a16="http://schemas.microsoft.com/office/drawing/2014/main" id="{6FB0765D-9CFD-B201-6238-FA915858B703}"/>
              </a:ext>
            </a:extLst>
          </p:cNvPr>
          <p:cNvSpPr txBox="1"/>
          <p:nvPr/>
        </p:nvSpPr>
        <p:spPr>
          <a:xfrm>
            <a:off x="3968883" y="3646750"/>
            <a:ext cx="4119513" cy="400110"/>
          </a:xfrm>
          <a:prstGeom prst="rect">
            <a:avLst/>
          </a:prstGeom>
          <a:solidFill>
            <a:srgbClr val="FF5050"/>
          </a:solidFill>
          <a:ln w="28575">
            <a:solidFill>
              <a:srgbClr val="FF0000"/>
            </a:solidFill>
          </a:ln>
          <a:effectLst/>
        </p:spPr>
        <p:txBody>
          <a:bodyPr wrap="square" rtlCol="0">
            <a:spAutoFit/>
          </a:bodyPr>
          <a:lstStyle/>
          <a:p>
            <a:pPr algn="ctr"/>
            <a:r>
              <a:rPr lang="it-IT" sz="20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VERBALE NEGATIVO</a:t>
            </a:r>
          </a:p>
        </p:txBody>
      </p:sp>
      <p:sp>
        <p:nvSpPr>
          <p:cNvPr id="95" name="CasellaDiTesto 94">
            <a:extLst>
              <a:ext uri="{FF2B5EF4-FFF2-40B4-BE49-F238E27FC236}">
                <a16:creationId xmlns:a16="http://schemas.microsoft.com/office/drawing/2014/main" id="{E2A7514F-AE73-075A-9FE6-C2487CC5ADA8}"/>
              </a:ext>
            </a:extLst>
          </p:cNvPr>
          <p:cNvSpPr txBox="1"/>
          <p:nvPr/>
        </p:nvSpPr>
        <p:spPr>
          <a:xfrm>
            <a:off x="5021121" y="5421889"/>
            <a:ext cx="2109308" cy="400110"/>
          </a:xfrm>
          <a:prstGeom prst="rect">
            <a:avLst/>
          </a:prstGeom>
          <a:solidFill>
            <a:schemeClr val="tx1"/>
          </a:solidFill>
          <a:ln w="28575">
            <a:solidFill>
              <a:schemeClr val="tx1"/>
            </a:solidFill>
          </a:ln>
          <a:effectLst/>
        </p:spPr>
        <p:txBody>
          <a:bodyPr wrap="square" rtlCol="0">
            <a:spAutoFit/>
          </a:bodyPr>
          <a:lstStyle/>
          <a:p>
            <a:pPr algn="ctr"/>
            <a:r>
              <a:rPr lang="it-IT" sz="20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Repliche dei CTP</a:t>
            </a:r>
          </a:p>
        </p:txBody>
      </p:sp>
      <p:cxnSp>
        <p:nvCxnSpPr>
          <p:cNvPr id="96" name="Connettore 2 95">
            <a:extLst>
              <a:ext uri="{FF2B5EF4-FFF2-40B4-BE49-F238E27FC236}">
                <a16:creationId xmlns:a16="http://schemas.microsoft.com/office/drawing/2014/main" id="{6F154A46-8C23-65C9-AE5F-924E8F000A79}"/>
              </a:ext>
            </a:extLst>
          </p:cNvPr>
          <p:cNvCxnSpPr>
            <a:cxnSpLocks/>
          </p:cNvCxnSpPr>
          <p:nvPr/>
        </p:nvCxnSpPr>
        <p:spPr>
          <a:xfrm>
            <a:off x="6108081" y="5099436"/>
            <a:ext cx="19234" cy="3030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0" name="CasellaDiTesto 99">
            <a:extLst>
              <a:ext uri="{FF2B5EF4-FFF2-40B4-BE49-F238E27FC236}">
                <a16:creationId xmlns:a16="http://schemas.microsoft.com/office/drawing/2014/main" id="{9785DE26-3A0F-5502-0203-47BE515F4055}"/>
              </a:ext>
            </a:extLst>
          </p:cNvPr>
          <p:cNvSpPr txBox="1"/>
          <p:nvPr/>
        </p:nvSpPr>
        <p:spPr>
          <a:xfrm>
            <a:off x="9153906" y="3830119"/>
            <a:ext cx="2718671" cy="1200329"/>
          </a:xfrm>
          <a:prstGeom prst="rect">
            <a:avLst/>
          </a:prstGeom>
          <a:solidFill>
            <a:schemeClr val="accent6">
              <a:lumMod val="60000"/>
              <a:lumOff val="40000"/>
            </a:schemeClr>
          </a:solidFill>
          <a:ln w="28575">
            <a:solidFill>
              <a:schemeClr val="accent6">
                <a:lumMod val="75000"/>
              </a:schemeClr>
            </a:solidFill>
          </a:ln>
          <a:effectLst/>
        </p:spPr>
        <p:txBody>
          <a:bodyPr wrap="square" rtlCol="0">
            <a:spAutoFit/>
          </a:bodyPr>
          <a:lstStyle/>
          <a:p>
            <a:pPr algn="ctr"/>
            <a:r>
              <a:rPr lang="it-IT" sz="2400" b="1" dirty="0">
                <a:ln w="0"/>
                <a:solidFill>
                  <a:schemeClr val="accent6">
                    <a:lumMod val="75000"/>
                  </a:schemeClr>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VERBALE DI CONCILIAZIONE ECONOMICA</a:t>
            </a:r>
          </a:p>
        </p:txBody>
      </p:sp>
      <p:sp>
        <p:nvSpPr>
          <p:cNvPr id="105" name="CasellaDiTesto 104">
            <a:extLst>
              <a:ext uri="{FF2B5EF4-FFF2-40B4-BE49-F238E27FC236}">
                <a16:creationId xmlns:a16="http://schemas.microsoft.com/office/drawing/2014/main" id="{EC8B48E3-5289-9A49-AF34-208A460EA423}"/>
              </a:ext>
            </a:extLst>
          </p:cNvPr>
          <p:cNvSpPr txBox="1"/>
          <p:nvPr/>
        </p:nvSpPr>
        <p:spPr>
          <a:xfrm>
            <a:off x="2387914" y="6108684"/>
            <a:ext cx="7461425" cy="400110"/>
          </a:xfrm>
          <a:prstGeom prst="rect">
            <a:avLst/>
          </a:prstGeom>
          <a:solidFill>
            <a:schemeClr val="tx1"/>
          </a:solidFill>
          <a:ln w="28575">
            <a:solidFill>
              <a:schemeClr val="tx1"/>
            </a:solidFill>
          </a:ln>
          <a:effectLst/>
        </p:spPr>
        <p:txBody>
          <a:bodyPr wrap="square" rtlCol="0">
            <a:spAutoFit/>
          </a:bodyPr>
          <a:lstStyle/>
          <a:p>
            <a:pPr algn="ctr"/>
            <a:r>
              <a:rPr lang="it-IT" sz="2000" b="1" dirty="0">
                <a:ln w="0"/>
                <a:solidFill>
                  <a:schemeClr val="accent1"/>
                </a:solidFill>
                <a:effectLst>
                  <a:outerShdw blurRad="38100" dist="25400" dir="5400000" algn="ctr" rotWithShape="0">
                    <a:srgbClr val="6E747A">
                      <a:alpha val="43000"/>
                    </a:srgbClr>
                  </a:outerShdw>
                </a:effectLst>
                <a:latin typeface="PMingLiU" panose="02020500000000000000" pitchFamily="18" charset="-120"/>
                <a:ea typeface="PMingLiU" panose="02020500000000000000" pitchFamily="18" charset="-120"/>
              </a:rPr>
              <a:t>DEPOSITO DELLA CONSULENZA TECNICA D’UFFICIO </a:t>
            </a:r>
          </a:p>
        </p:txBody>
      </p:sp>
      <p:cxnSp>
        <p:nvCxnSpPr>
          <p:cNvPr id="22" name="Connettore a gomito 21">
            <a:extLst>
              <a:ext uri="{FF2B5EF4-FFF2-40B4-BE49-F238E27FC236}">
                <a16:creationId xmlns:a16="http://schemas.microsoft.com/office/drawing/2014/main" id="{4642CC82-4148-3620-39F5-6C9840DB5A31}"/>
              </a:ext>
            </a:extLst>
          </p:cNvPr>
          <p:cNvCxnSpPr>
            <a:cxnSpLocks/>
            <a:stCxn id="7" idx="3"/>
            <a:endCxn id="27" idx="0"/>
          </p:cNvCxnSpPr>
          <p:nvPr/>
        </p:nvCxnSpPr>
        <p:spPr>
          <a:xfrm>
            <a:off x="8116477" y="1950792"/>
            <a:ext cx="740005" cy="650871"/>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8" name="Connettore a gomito 27">
            <a:extLst>
              <a:ext uri="{FF2B5EF4-FFF2-40B4-BE49-F238E27FC236}">
                <a16:creationId xmlns:a16="http://schemas.microsoft.com/office/drawing/2014/main" id="{F300B9B3-0BA0-BA36-83B0-E93E755B90A0}"/>
              </a:ext>
            </a:extLst>
          </p:cNvPr>
          <p:cNvCxnSpPr>
            <a:cxnSpLocks/>
            <a:endCxn id="33" idx="0"/>
          </p:cNvCxnSpPr>
          <p:nvPr/>
        </p:nvCxnSpPr>
        <p:spPr>
          <a:xfrm rot="16200000" flipH="1">
            <a:off x="1217966" y="3640011"/>
            <a:ext cx="722156" cy="168508"/>
          </a:xfrm>
          <a:prstGeom prst="bent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1" name="Connettore a gomito 40">
            <a:extLst>
              <a:ext uri="{FF2B5EF4-FFF2-40B4-BE49-F238E27FC236}">
                <a16:creationId xmlns:a16="http://schemas.microsoft.com/office/drawing/2014/main" id="{B229E2E9-7877-DA36-5BF9-6D57833D3478}"/>
              </a:ext>
            </a:extLst>
          </p:cNvPr>
          <p:cNvCxnSpPr>
            <a:cxnSpLocks/>
            <a:stCxn id="31" idx="3"/>
          </p:cNvCxnSpPr>
          <p:nvPr/>
        </p:nvCxnSpPr>
        <p:spPr>
          <a:xfrm>
            <a:off x="4030227" y="2978168"/>
            <a:ext cx="319896" cy="667444"/>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45" name="Connettore a gomito 44">
            <a:extLst>
              <a:ext uri="{FF2B5EF4-FFF2-40B4-BE49-F238E27FC236}">
                <a16:creationId xmlns:a16="http://schemas.microsoft.com/office/drawing/2014/main" id="{CDD8862B-9621-4EFB-7EBF-A20B0AB92E9F}"/>
              </a:ext>
            </a:extLst>
          </p:cNvPr>
          <p:cNvCxnSpPr>
            <a:cxnSpLocks/>
            <a:stCxn id="27" idx="1"/>
          </p:cNvCxnSpPr>
          <p:nvPr/>
        </p:nvCxnSpPr>
        <p:spPr>
          <a:xfrm rot="10800000" flipV="1">
            <a:off x="6439687" y="2955606"/>
            <a:ext cx="357039" cy="690006"/>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50" name="Connettore a gomito 49">
            <a:extLst>
              <a:ext uri="{FF2B5EF4-FFF2-40B4-BE49-F238E27FC236}">
                <a16:creationId xmlns:a16="http://schemas.microsoft.com/office/drawing/2014/main" id="{4B3453F0-4413-2861-4F6A-9B5B3874B6BE}"/>
              </a:ext>
            </a:extLst>
          </p:cNvPr>
          <p:cNvCxnSpPr>
            <a:cxnSpLocks/>
            <a:stCxn id="27" idx="3"/>
          </p:cNvCxnSpPr>
          <p:nvPr/>
        </p:nvCxnSpPr>
        <p:spPr>
          <a:xfrm>
            <a:off x="10916238" y="2955606"/>
            <a:ext cx="490195" cy="891199"/>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55" name="Elemento grafico 54" descr="Monete con riempimento a tinta unita">
            <a:extLst>
              <a:ext uri="{FF2B5EF4-FFF2-40B4-BE49-F238E27FC236}">
                <a16:creationId xmlns:a16="http://schemas.microsoft.com/office/drawing/2014/main" id="{CBE27FED-69CE-B5CE-EC9E-6455428669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07134" y="4819227"/>
            <a:ext cx="830998" cy="830998"/>
          </a:xfrm>
          <a:prstGeom prst="rect">
            <a:avLst/>
          </a:prstGeom>
        </p:spPr>
      </p:pic>
      <p:pic>
        <p:nvPicPr>
          <p:cNvPr id="58" name="Elemento grafico 57" descr="Monete con riempimento a tinta unita">
            <a:extLst>
              <a:ext uri="{FF2B5EF4-FFF2-40B4-BE49-F238E27FC236}">
                <a16:creationId xmlns:a16="http://schemas.microsoft.com/office/drawing/2014/main" id="{2A8730B1-0CE3-FAC4-5A03-8E111FCD03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56481" y="4704704"/>
            <a:ext cx="830998" cy="830998"/>
          </a:xfrm>
          <a:prstGeom prst="rect">
            <a:avLst/>
          </a:prstGeom>
        </p:spPr>
      </p:pic>
      <p:cxnSp>
        <p:nvCxnSpPr>
          <p:cNvPr id="60" name="Connettore 2 59">
            <a:extLst>
              <a:ext uri="{FF2B5EF4-FFF2-40B4-BE49-F238E27FC236}">
                <a16:creationId xmlns:a16="http://schemas.microsoft.com/office/drawing/2014/main" id="{709FA92A-1853-EF93-8F74-F3E7C1AA7A33}"/>
              </a:ext>
            </a:extLst>
          </p:cNvPr>
          <p:cNvCxnSpPr>
            <a:cxnSpLocks/>
          </p:cNvCxnSpPr>
          <p:nvPr/>
        </p:nvCxnSpPr>
        <p:spPr>
          <a:xfrm>
            <a:off x="6009405" y="4072512"/>
            <a:ext cx="19234" cy="30307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62" name="Connettore 2 61">
            <a:extLst>
              <a:ext uri="{FF2B5EF4-FFF2-40B4-BE49-F238E27FC236}">
                <a16:creationId xmlns:a16="http://schemas.microsoft.com/office/drawing/2014/main" id="{8989DF66-793B-BD58-A1BF-ECB86B3F4DD9}"/>
              </a:ext>
            </a:extLst>
          </p:cNvPr>
          <p:cNvCxnSpPr>
            <a:cxnSpLocks/>
          </p:cNvCxnSpPr>
          <p:nvPr/>
        </p:nvCxnSpPr>
        <p:spPr>
          <a:xfrm>
            <a:off x="6139017" y="5851546"/>
            <a:ext cx="0" cy="27587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 name="Connettore a gomito 1">
            <a:extLst>
              <a:ext uri="{FF2B5EF4-FFF2-40B4-BE49-F238E27FC236}">
                <a16:creationId xmlns:a16="http://schemas.microsoft.com/office/drawing/2014/main" id="{1C959750-0842-623C-4230-3A2BF012A430}"/>
              </a:ext>
            </a:extLst>
          </p:cNvPr>
          <p:cNvCxnSpPr>
            <a:cxnSpLocks/>
            <a:endCxn id="100" idx="1"/>
          </p:cNvCxnSpPr>
          <p:nvPr/>
        </p:nvCxnSpPr>
        <p:spPr>
          <a:xfrm rot="16200000" flipH="1">
            <a:off x="8307395" y="3583773"/>
            <a:ext cx="1098174" cy="59484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5" name="Connettore a gomito 4">
            <a:extLst>
              <a:ext uri="{FF2B5EF4-FFF2-40B4-BE49-F238E27FC236}">
                <a16:creationId xmlns:a16="http://schemas.microsoft.com/office/drawing/2014/main" id="{E25E8255-E0F6-031F-043C-0B98152CFB48}"/>
              </a:ext>
            </a:extLst>
          </p:cNvPr>
          <p:cNvCxnSpPr>
            <a:cxnSpLocks/>
            <a:endCxn id="42" idx="3"/>
          </p:cNvCxnSpPr>
          <p:nvPr/>
        </p:nvCxnSpPr>
        <p:spPr>
          <a:xfrm rot="10800000" flipV="1">
            <a:off x="7090825" y="4430284"/>
            <a:ext cx="1605404" cy="264046"/>
          </a:xfrm>
          <a:prstGeom prst="bent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Segno di moltiplicazione 10">
            <a:extLst>
              <a:ext uri="{FF2B5EF4-FFF2-40B4-BE49-F238E27FC236}">
                <a16:creationId xmlns:a16="http://schemas.microsoft.com/office/drawing/2014/main" id="{7B73F3B6-7B20-BA58-3C93-0263960C1C90}"/>
              </a:ext>
            </a:extLst>
          </p:cNvPr>
          <p:cNvSpPr/>
          <p:nvPr/>
        </p:nvSpPr>
        <p:spPr>
          <a:xfrm>
            <a:off x="8555717" y="4085342"/>
            <a:ext cx="459694" cy="686813"/>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34007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64A36CF3-2F75-3498-BF95-C4255E152549}"/>
              </a:ext>
            </a:extLst>
          </p:cNvPr>
          <p:cNvSpPr txBox="1"/>
          <p:nvPr/>
        </p:nvSpPr>
        <p:spPr>
          <a:xfrm>
            <a:off x="332014" y="234167"/>
            <a:ext cx="11527972" cy="769441"/>
          </a:xfrm>
          <a:prstGeom prst="rect">
            <a:avLst/>
          </a:prstGeom>
          <a:noFill/>
        </p:spPr>
        <p:txBody>
          <a:bodyPr wrap="square" lIns="91440" tIns="45720" rIns="91440" bIns="45720">
            <a:spAutoFit/>
          </a:bodyPr>
          <a:lstStyle>
            <a:defPPr>
              <a:defRPr lang="it-IT"/>
            </a:defPPr>
            <a:lvl1pPr algn="ctr">
              <a:defRPr sz="5400" b="0" cap="none" spc="0">
                <a:ln w="0"/>
                <a:solidFill>
                  <a:schemeClr val="accent1"/>
                </a:solidFill>
                <a:effectLst>
                  <a:outerShdw blurRad="38100" dist="25400" dir="5400000" algn="ctr" rotWithShape="0">
                    <a:srgbClr val="6E747A">
                      <a:alpha val="43000"/>
                    </a:srgbClr>
                  </a:outerShdw>
                </a:effectLs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it-IT" sz="4400" dirty="0">
                <a:latin typeface="PMingLiU" panose="02020500000000000000" pitchFamily="18" charset="-120"/>
                <a:ea typeface="PMingLiU" panose="02020500000000000000" pitchFamily="18" charset="-120"/>
              </a:rPr>
              <a:t>Il verbale di conciliazione</a:t>
            </a:r>
            <a:endParaRPr lang="it-IT" sz="4000" dirty="0">
              <a:latin typeface="PMingLiU" panose="02020500000000000000" pitchFamily="18" charset="-120"/>
              <a:ea typeface="PMingLiU" panose="02020500000000000000" pitchFamily="18" charset="-120"/>
            </a:endParaRPr>
          </a:p>
        </p:txBody>
      </p:sp>
      <p:sp>
        <p:nvSpPr>
          <p:cNvPr id="2" name="CasellaDiTesto 1">
            <a:extLst>
              <a:ext uri="{FF2B5EF4-FFF2-40B4-BE49-F238E27FC236}">
                <a16:creationId xmlns:a16="http://schemas.microsoft.com/office/drawing/2014/main" id="{CAF90D05-186B-DE1A-34C7-07016CA7A5AE}"/>
              </a:ext>
            </a:extLst>
          </p:cNvPr>
          <p:cNvSpPr txBox="1"/>
          <p:nvPr/>
        </p:nvSpPr>
        <p:spPr>
          <a:xfrm>
            <a:off x="587829" y="1034966"/>
            <a:ext cx="10961914" cy="1384995"/>
          </a:xfrm>
          <a:prstGeom prst="rect">
            <a:avLst/>
          </a:prstGeom>
          <a:noFill/>
        </p:spPr>
        <p:txBody>
          <a:bodyPr wrap="square" rtlCol="0">
            <a:spAutoFit/>
          </a:bodyPr>
          <a:lstStyle/>
          <a:p>
            <a:pPr algn="ctr"/>
            <a:r>
              <a:rPr lang="it-IT" sz="2800" dirty="0">
                <a:solidFill>
                  <a:schemeClr val="bg1"/>
                </a:solidFill>
                <a:latin typeface="PMingLiU" panose="02020500000000000000" pitchFamily="18" charset="-120"/>
                <a:ea typeface="PMingLiU" panose="02020500000000000000" pitchFamily="18" charset="-120"/>
              </a:rPr>
              <a:t>È espressione degli accordi negoziali instaurati fra le Parti, sintesi del processo verbale, e deve esprimersi su tutti gli aspetti essenziali</a:t>
            </a:r>
          </a:p>
          <a:p>
            <a:pPr algn="ctr"/>
            <a:r>
              <a:rPr lang="it-IT" sz="2800" dirty="0">
                <a:solidFill>
                  <a:schemeClr val="bg1"/>
                </a:solidFill>
                <a:latin typeface="PMingLiU" panose="02020500000000000000" pitchFamily="18" charset="-120"/>
                <a:ea typeface="PMingLiU" panose="02020500000000000000" pitchFamily="18" charset="-120"/>
              </a:rPr>
              <a:t> che regolano l’accordo:</a:t>
            </a:r>
          </a:p>
        </p:txBody>
      </p:sp>
      <p:sp>
        <p:nvSpPr>
          <p:cNvPr id="10" name="Rettangolo con angoli arrotondati 9">
            <a:extLst>
              <a:ext uri="{FF2B5EF4-FFF2-40B4-BE49-F238E27FC236}">
                <a16:creationId xmlns:a16="http://schemas.microsoft.com/office/drawing/2014/main" id="{2E4F8240-AD38-D0E5-CB5C-6DF4AB79F3FF}"/>
              </a:ext>
            </a:extLst>
          </p:cNvPr>
          <p:cNvSpPr/>
          <p:nvPr/>
        </p:nvSpPr>
        <p:spPr>
          <a:xfrm>
            <a:off x="474820" y="3200426"/>
            <a:ext cx="1447847" cy="906936"/>
          </a:xfrm>
          <a:prstGeom prst="roundRect">
            <a:avLst/>
          </a:prstGeom>
          <a:ln w="28575">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solidFill>
                  <a:schemeClr val="bg1"/>
                </a:solidFill>
                <a:latin typeface="PMingLiU" panose="02020500000000000000" pitchFamily="18" charset="-120"/>
                <a:ea typeface="PMingLiU" panose="02020500000000000000" pitchFamily="18" charset="-120"/>
              </a:rPr>
              <a:t>Quanto</a:t>
            </a:r>
            <a:endParaRPr lang="it-IT" sz="2400" dirty="0"/>
          </a:p>
        </p:txBody>
      </p:sp>
      <p:sp>
        <p:nvSpPr>
          <p:cNvPr id="11" name="Rettangolo con angoli arrotondati 10">
            <a:extLst>
              <a:ext uri="{FF2B5EF4-FFF2-40B4-BE49-F238E27FC236}">
                <a16:creationId xmlns:a16="http://schemas.microsoft.com/office/drawing/2014/main" id="{68706891-1936-6ADE-31B0-2D79045E10CF}"/>
              </a:ext>
            </a:extLst>
          </p:cNvPr>
          <p:cNvSpPr/>
          <p:nvPr/>
        </p:nvSpPr>
        <p:spPr>
          <a:xfrm>
            <a:off x="2129108" y="3200424"/>
            <a:ext cx="1447847" cy="906936"/>
          </a:xfrm>
          <a:prstGeom prst="roundRect">
            <a:avLst/>
          </a:prstGeom>
          <a:ln w="28575">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solidFill>
                  <a:schemeClr val="bg1"/>
                </a:solidFill>
                <a:latin typeface="PMingLiU" panose="02020500000000000000" pitchFamily="18" charset="-120"/>
                <a:ea typeface="PMingLiU" panose="02020500000000000000" pitchFamily="18" charset="-120"/>
              </a:rPr>
              <a:t>Chi</a:t>
            </a:r>
            <a:endParaRPr lang="it-IT" sz="2400" dirty="0"/>
          </a:p>
        </p:txBody>
      </p:sp>
      <p:sp>
        <p:nvSpPr>
          <p:cNvPr id="12" name="Rettangolo con angoli arrotondati 11">
            <a:extLst>
              <a:ext uri="{FF2B5EF4-FFF2-40B4-BE49-F238E27FC236}">
                <a16:creationId xmlns:a16="http://schemas.microsoft.com/office/drawing/2014/main" id="{E4AF07DE-8774-D391-393C-01B7DD6F79B0}"/>
              </a:ext>
            </a:extLst>
          </p:cNvPr>
          <p:cNvSpPr/>
          <p:nvPr/>
        </p:nvSpPr>
        <p:spPr>
          <a:xfrm>
            <a:off x="3772513" y="3200424"/>
            <a:ext cx="1447847" cy="906936"/>
          </a:xfrm>
          <a:prstGeom prst="roundRect">
            <a:avLst/>
          </a:prstGeom>
          <a:ln w="28575">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solidFill>
                  <a:schemeClr val="bg1"/>
                </a:solidFill>
                <a:latin typeface="PMingLiU" panose="02020500000000000000" pitchFamily="18" charset="-120"/>
                <a:ea typeface="PMingLiU" panose="02020500000000000000" pitchFamily="18" charset="-120"/>
              </a:rPr>
              <a:t>Come</a:t>
            </a:r>
          </a:p>
        </p:txBody>
      </p:sp>
      <p:sp>
        <p:nvSpPr>
          <p:cNvPr id="13" name="Rettangolo con angoli arrotondati 12">
            <a:extLst>
              <a:ext uri="{FF2B5EF4-FFF2-40B4-BE49-F238E27FC236}">
                <a16:creationId xmlns:a16="http://schemas.microsoft.com/office/drawing/2014/main" id="{550FC320-C8F8-1AF9-D13C-B7B99A71453C}"/>
              </a:ext>
            </a:extLst>
          </p:cNvPr>
          <p:cNvSpPr/>
          <p:nvPr/>
        </p:nvSpPr>
        <p:spPr>
          <a:xfrm>
            <a:off x="5415918" y="3200424"/>
            <a:ext cx="1447847" cy="906936"/>
          </a:xfrm>
          <a:prstGeom prst="roundRect">
            <a:avLst/>
          </a:prstGeom>
          <a:ln w="28575">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solidFill>
                  <a:schemeClr val="bg1"/>
                </a:solidFill>
                <a:latin typeface="PMingLiU" panose="02020500000000000000" pitchFamily="18" charset="-120"/>
                <a:ea typeface="PMingLiU" panose="02020500000000000000" pitchFamily="18" charset="-120"/>
              </a:rPr>
              <a:t>Quando</a:t>
            </a:r>
            <a:endParaRPr lang="it-IT" sz="2400" dirty="0"/>
          </a:p>
        </p:txBody>
      </p:sp>
      <p:sp>
        <p:nvSpPr>
          <p:cNvPr id="14" name="Rettangolo con angoli arrotondati 13">
            <a:extLst>
              <a:ext uri="{FF2B5EF4-FFF2-40B4-BE49-F238E27FC236}">
                <a16:creationId xmlns:a16="http://schemas.microsoft.com/office/drawing/2014/main" id="{6A286FF9-E42A-9284-A6B6-7EDAE27339D4}"/>
              </a:ext>
            </a:extLst>
          </p:cNvPr>
          <p:cNvSpPr/>
          <p:nvPr/>
        </p:nvSpPr>
        <p:spPr>
          <a:xfrm>
            <a:off x="7059652" y="3200424"/>
            <a:ext cx="4722842" cy="906936"/>
          </a:xfrm>
          <a:prstGeom prst="roundRect">
            <a:avLst/>
          </a:prstGeom>
          <a:ln w="28575">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r>
              <a:rPr lang="it-IT" sz="2400" dirty="0">
                <a:solidFill>
                  <a:schemeClr val="bg1"/>
                </a:solidFill>
                <a:latin typeface="PMingLiU" panose="02020500000000000000" pitchFamily="18" charset="-120"/>
                <a:ea typeface="PMingLiU" panose="02020500000000000000" pitchFamily="18" charset="-120"/>
              </a:rPr>
              <a:t>Spese</a:t>
            </a:r>
          </a:p>
          <a:p>
            <a:pPr algn="ctr"/>
            <a:r>
              <a:rPr lang="it-IT" sz="1600" dirty="0">
                <a:solidFill>
                  <a:schemeClr val="bg1"/>
                </a:solidFill>
                <a:latin typeface="PMingLiU" panose="02020500000000000000" pitchFamily="18" charset="-120"/>
                <a:ea typeface="PMingLiU" panose="02020500000000000000" pitchFamily="18" charset="-120"/>
              </a:rPr>
              <a:t>(Spese legali, spese di CTP… e le spese della CTU?)</a:t>
            </a:r>
            <a:r>
              <a:rPr lang="it-IT" sz="2400" dirty="0">
                <a:solidFill>
                  <a:schemeClr val="bg1"/>
                </a:solidFill>
                <a:latin typeface="PMingLiU" panose="02020500000000000000" pitchFamily="18" charset="-120"/>
                <a:ea typeface="PMingLiU" panose="02020500000000000000" pitchFamily="18" charset="-120"/>
              </a:rPr>
              <a:t> </a:t>
            </a:r>
          </a:p>
        </p:txBody>
      </p:sp>
      <p:cxnSp>
        <p:nvCxnSpPr>
          <p:cNvPr id="17" name="Connettore 2 16">
            <a:extLst>
              <a:ext uri="{FF2B5EF4-FFF2-40B4-BE49-F238E27FC236}">
                <a16:creationId xmlns:a16="http://schemas.microsoft.com/office/drawing/2014/main" id="{97F842EF-01B7-D7A9-AAAB-7C9D469E8DB5}"/>
              </a:ext>
            </a:extLst>
          </p:cNvPr>
          <p:cNvCxnSpPr>
            <a:cxnSpLocks/>
          </p:cNvCxnSpPr>
          <p:nvPr/>
        </p:nvCxnSpPr>
        <p:spPr>
          <a:xfrm flipH="1">
            <a:off x="1643743" y="2612571"/>
            <a:ext cx="3026228" cy="4171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Connettore 2 17">
            <a:extLst>
              <a:ext uri="{FF2B5EF4-FFF2-40B4-BE49-F238E27FC236}">
                <a16:creationId xmlns:a16="http://schemas.microsoft.com/office/drawing/2014/main" id="{93F4C65C-D172-FD71-81D9-97FCB0A8FF77}"/>
              </a:ext>
            </a:extLst>
          </p:cNvPr>
          <p:cNvCxnSpPr>
            <a:cxnSpLocks/>
          </p:cNvCxnSpPr>
          <p:nvPr/>
        </p:nvCxnSpPr>
        <p:spPr>
          <a:xfrm>
            <a:off x="4669971" y="2612571"/>
            <a:ext cx="4212772" cy="4933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Connettore 2 22">
            <a:extLst>
              <a:ext uri="{FF2B5EF4-FFF2-40B4-BE49-F238E27FC236}">
                <a16:creationId xmlns:a16="http://schemas.microsoft.com/office/drawing/2014/main" id="{DE00A080-A56B-D390-60CA-2872A7DEE118}"/>
              </a:ext>
            </a:extLst>
          </p:cNvPr>
          <p:cNvCxnSpPr>
            <a:cxnSpLocks/>
          </p:cNvCxnSpPr>
          <p:nvPr/>
        </p:nvCxnSpPr>
        <p:spPr>
          <a:xfrm flipH="1">
            <a:off x="3047953" y="2612571"/>
            <a:ext cx="1622018" cy="4171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6" name="Connettore 2 25">
            <a:extLst>
              <a:ext uri="{FF2B5EF4-FFF2-40B4-BE49-F238E27FC236}">
                <a16:creationId xmlns:a16="http://schemas.microsoft.com/office/drawing/2014/main" id="{A3A6BBCF-0F6C-66F9-7FB7-B75BFFA9C417}"/>
              </a:ext>
            </a:extLst>
          </p:cNvPr>
          <p:cNvCxnSpPr>
            <a:cxnSpLocks/>
          </p:cNvCxnSpPr>
          <p:nvPr/>
        </p:nvCxnSpPr>
        <p:spPr>
          <a:xfrm flipH="1">
            <a:off x="4495800" y="2612571"/>
            <a:ext cx="174171" cy="5246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Connettore 2 28">
            <a:extLst>
              <a:ext uri="{FF2B5EF4-FFF2-40B4-BE49-F238E27FC236}">
                <a16:creationId xmlns:a16="http://schemas.microsoft.com/office/drawing/2014/main" id="{1C6C9007-9188-7B03-B2EC-721738A9A799}"/>
              </a:ext>
            </a:extLst>
          </p:cNvPr>
          <p:cNvCxnSpPr>
            <a:cxnSpLocks/>
          </p:cNvCxnSpPr>
          <p:nvPr/>
        </p:nvCxnSpPr>
        <p:spPr>
          <a:xfrm>
            <a:off x="4669971" y="2612571"/>
            <a:ext cx="1458686" cy="49330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2" name="CasellaDiTesto 41">
            <a:extLst>
              <a:ext uri="{FF2B5EF4-FFF2-40B4-BE49-F238E27FC236}">
                <a16:creationId xmlns:a16="http://schemas.microsoft.com/office/drawing/2014/main" id="{6262AFA6-13D9-268F-1E92-EE4B58BF63A4}"/>
              </a:ext>
            </a:extLst>
          </p:cNvPr>
          <p:cNvSpPr txBox="1"/>
          <p:nvPr/>
        </p:nvSpPr>
        <p:spPr>
          <a:xfrm>
            <a:off x="3048000" y="3244334"/>
            <a:ext cx="6096000" cy="369332"/>
          </a:xfrm>
          <a:prstGeom prst="rect">
            <a:avLst/>
          </a:prstGeom>
          <a:noFill/>
        </p:spPr>
        <p:txBody>
          <a:bodyPr wrap="square">
            <a:spAutoFit/>
          </a:bodyPr>
          <a:lstStyle/>
          <a:p>
            <a:pPr algn="ctr"/>
            <a:r>
              <a:rPr lang="it-IT" sz="1800" dirty="0">
                <a:latin typeface="Book Antiqua" pitchFamily="18" charset="0"/>
              </a:rPr>
              <a:t>E il perché?</a:t>
            </a:r>
          </a:p>
        </p:txBody>
      </p:sp>
    </p:spTree>
    <p:extLst>
      <p:ext uri="{BB962C8B-B14F-4D97-AF65-F5344CB8AC3E}">
        <p14:creationId xmlns:p14="http://schemas.microsoft.com/office/powerpoint/2010/main" val="662278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40000"/>
                <a:lumOff val="60000"/>
              </a:schemeClr>
            </a:gs>
            <a:gs pos="30000">
              <a:srgbClr val="FFC000"/>
            </a:gs>
            <a:gs pos="81000">
              <a:srgbClr val="B7660B"/>
            </a:gs>
            <a:gs pos="74000">
              <a:srgbClr val="CF8407"/>
            </a:gs>
            <a:gs pos="88000">
              <a:schemeClr val="accent2">
                <a:lumMod val="60000"/>
              </a:schemeClr>
            </a:gs>
          </a:gsLst>
          <a:lin ang="2400000" scaled="0"/>
          <a:tileRect/>
        </a:gradFill>
        <a:effectLst/>
      </p:bgPr>
    </p:bg>
    <p:spTree>
      <p:nvGrpSpPr>
        <p:cNvPr id="1" name="">
          <a:extLst>
            <a:ext uri="{FF2B5EF4-FFF2-40B4-BE49-F238E27FC236}">
              <a16:creationId xmlns:a16="http://schemas.microsoft.com/office/drawing/2014/main" id="{FE1E648B-FCA7-D555-9688-BA5C7461698E}"/>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5AE7A726-9B59-D051-B8BE-01B1E439DFE0}"/>
              </a:ext>
            </a:extLst>
          </p:cNvPr>
          <p:cNvSpPr txBox="1"/>
          <p:nvPr/>
        </p:nvSpPr>
        <p:spPr>
          <a:xfrm>
            <a:off x="883507" y="425470"/>
            <a:ext cx="9803876" cy="6432530"/>
          </a:xfrm>
          <a:prstGeom prst="rect">
            <a:avLst/>
          </a:prstGeom>
          <a:noFill/>
        </p:spPr>
        <p:txBody>
          <a:bodyPr wrap="square" rtlCol="0">
            <a:spAutoFit/>
          </a:bodyPr>
          <a:lstStyle/>
          <a:p>
            <a:pPr algn="ctr">
              <a:spcBef>
                <a:spcPts val="1200"/>
              </a:spcBef>
            </a:pPr>
            <a:r>
              <a:rPr lang="it-IT" sz="3200" b="1" dirty="0">
                <a:solidFill>
                  <a:schemeClr val="bg1"/>
                </a:solidFill>
                <a:latin typeface="PMingLiU" panose="02020500000000000000" pitchFamily="18" charset="-120"/>
                <a:ea typeface="PMingLiU" panose="02020500000000000000" pitchFamily="18" charset="-120"/>
              </a:rPr>
              <a:t>Riassumendo e semplificando: </a:t>
            </a:r>
          </a:p>
          <a:p>
            <a:pPr marL="457200" indent="-457200" algn="just">
              <a:spcBef>
                <a:spcPts val="1200"/>
              </a:spcBef>
              <a:buFont typeface="Arial" panose="020B0604020202020204" pitchFamily="34" charset="0"/>
              <a:buChar char="•"/>
            </a:pPr>
            <a:r>
              <a:rPr lang="it-IT" sz="2400" dirty="0">
                <a:solidFill>
                  <a:schemeClr val="bg1"/>
                </a:solidFill>
                <a:latin typeface="PMingLiU" panose="02020500000000000000" pitchFamily="18" charset="-120"/>
                <a:ea typeface="PMingLiU" panose="02020500000000000000" pitchFamily="18" charset="-120"/>
              </a:rPr>
              <a:t>Deve essere espletato un concreto tentativo di conciliazione indipendentemente dalla allegata disponibilità delle parti</a:t>
            </a:r>
          </a:p>
          <a:p>
            <a:pPr marL="457200" indent="-457200" algn="just">
              <a:spcBef>
                <a:spcPts val="1200"/>
              </a:spcBef>
              <a:buFont typeface="Arial" panose="020B0604020202020204" pitchFamily="34" charset="0"/>
              <a:buChar char="•"/>
            </a:pPr>
            <a:r>
              <a:rPr lang="it-IT" sz="2400" dirty="0">
                <a:solidFill>
                  <a:schemeClr val="bg1"/>
                </a:solidFill>
                <a:latin typeface="PMingLiU" panose="02020500000000000000" pitchFamily="18" charset="-120"/>
                <a:ea typeface="PMingLiU" panose="02020500000000000000" pitchFamily="18" charset="-120"/>
              </a:rPr>
              <a:t>La proposta conciliativa deve tenere conto dell’orientamento dei CTU (cosiddetta conciliazione aggiudicativa)</a:t>
            </a:r>
          </a:p>
          <a:p>
            <a:pPr marL="457200" indent="-457200" algn="just">
              <a:spcBef>
                <a:spcPts val="1200"/>
              </a:spcBef>
              <a:buFont typeface="Arial" panose="020B0604020202020204" pitchFamily="34" charset="0"/>
              <a:buChar char="•"/>
            </a:pPr>
            <a:r>
              <a:rPr lang="it-IT" sz="2400" dirty="0">
                <a:solidFill>
                  <a:schemeClr val="bg1"/>
                </a:solidFill>
                <a:latin typeface="PMingLiU" panose="02020500000000000000" pitchFamily="18" charset="-120"/>
                <a:ea typeface="PMingLiU" panose="02020500000000000000" pitchFamily="18" charset="-120"/>
              </a:rPr>
              <a:t> La proposta conciliativa (economica o tecnica che sia) deve esplicitamente contenere almeno in forma epicritica la opinione dei CTU sugli aspetti sostanziali della vicenda</a:t>
            </a:r>
          </a:p>
          <a:p>
            <a:pPr marL="457200" indent="-457200" algn="just">
              <a:spcBef>
                <a:spcPts val="1200"/>
              </a:spcBef>
              <a:buFont typeface="Arial" panose="020B0604020202020204" pitchFamily="34" charset="0"/>
              <a:buChar char="•"/>
            </a:pPr>
            <a:r>
              <a:rPr lang="it-IT" sz="2400" dirty="0">
                <a:solidFill>
                  <a:schemeClr val="bg1"/>
                </a:solidFill>
                <a:latin typeface="PMingLiU" panose="02020500000000000000" pitchFamily="18" charset="-120"/>
                <a:ea typeface="PMingLiU" panose="02020500000000000000" pitchFamily="18" charset="-120"/>
              </a:rPr>
              <a:t>La eventuale proposta tecnica sia aderente al pensiero dei CCTTU sulla realtà biologica della menomazione</a:t>
            </a:r>
          </a:p>
          <a:p>
            <a:pPr marL="457200" indent="-457200" algn="just">
              <a:spcBef>
                <a:spcPts val="1200"/>
              </a:spcBef>
              <a:buFont typeface="Arial" panose="020B0604020202020204" pitchFamily="34" charset="0"/>
              <a:buChar char="•"/>
            </a:pPr>
            <a:r>
              <a:rPr lang="it-IT" sz="2400" dirty="0">
                <a:solidFill>
                  <a:schemeClr val="bg1"/>
                </a:solidFill>
                <a:latin typeface="PMingLiU" panose="02020500000000000000" pitchFamily="18" charset="-120"/>
                <a:ea typeface="PMingLiU" panose="02020500000000000000" pitchFamily="18" charset="-120"/>
              </a:rPr>
              <a:t>Nel caso in cui venga scelta la strada «tecnica» si chiede che il CTU continui nella sua opera, non accontentandosi di una risposta di possibile adesione alla indicazione tecnica, ma verifichi che in concreto ne discenda un accordo economico che sani e concluda la lite</a:t>
            </a:r>
          </a:p>
          <a:p>
            <a:endParaRPr lang="it-IT" dirty="0"/>
          </a:p>
        </p:txBody>
      </p:sp>
    </p:spTree>
    <p:extLst>
      <p:ext uri="{BB962C8B-B14F-4D97-AF65-F5344CB8AC3E}">
        <p14:creationId xmlns:p14="http://schemas.microsoft.com/office/powerpoint/2010/main" val="359389756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1127</Words>
  <Application>Microsoft Office PowerPoint</Application>
  <PresentationFormat>Widescreen</PresentationFormat>
  <Paragraphs>103</Paragraphs>
  <Slides>14</Slides>
  <Notes>14</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14</vt:i4>
      </vt:variant>
    </vt:vector>
  </HeadingPairs>
  <TitlesOfParts>
    <vt:vector size="21" baseType="lpstr">
      <vt:lpstr>PMingLiU</vt:lpstr>
      <vt:lpstr>Arial</vt:lpstr>
      <vt:lpstr>Book Antiqua</vt:lpstr>
      <vt:lpstr>Calibri</vt:lpstr>
      <vt:lpstr>Calibri Light</vt:lpstr>
      <vt:lpstr>Verdana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arnaldo migliorini</dc:creator>
  <cp:lastModifiedBy>Arnaldo Migliorini</cp:lastModifiedBy>
  <cp:revision>37</cp:revision>
  <cp:lastPrinted>2023-11-15T14:37:17Z</cp:lastPrinted>
  <dcterms:created xsi:type="dcterms:W3CDTF">2023-11-14T11:17:44Z</dcterms:created>
  <dcterms:modified xsi:type="dcterms:W3CDTF">2025-05-30T10:17:25Z</dcterms:modified>
</cp:coreProperties>
</file>